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3f54c5e5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3f54c5e5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8b175420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8b175420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8b175420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8b175420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b54d8df03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b54d8df03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3f54c5e5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b3f54c5e5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53284a46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53284a46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8bb4dfcd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8bb4dfcd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8bb4dfcd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8bb4dfcd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8bb4dfcd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8bb4dfcd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4ec493c7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b4ec493c7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dd2f7b16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dd2f7b16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8bb4e00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8bb4e00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b54d8df03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b54d8df03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b6392ab9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8b6392ab9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b60922d03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b60922d03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b4ec493c7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b4ec493c7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b54d8df03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b54d8df03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b5613f04eb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b5613f04eb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b4ec493c7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b4ec493c7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b60922d03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b60922d03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b4ec493c7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b4ec493c7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b4ec493c7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b4ec493c7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b54d8df03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b54d8df03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53284a46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53284a46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4ec493c7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b4ec493c7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4ec493c7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b4ec493c7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54d8df03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b54d8df03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b3f54c5e5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b3f54c5e5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3f54c5e5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3f54c5e5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0" rIns="91425" bIns="1828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algn="ctr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ctr"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ctr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ctr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>
              <a:spcBef>
                <a:spcPts val="1600"/>
              </a:spcBef>
              <a:spcAft>
                <a:spcPts val="16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rgbClr val="1077D2"/>
            </a:gs>
            <a:gs pos="100000">
              <a:srgbClr val="003865"/>
            </a:gs>
          </a:gsLst>
          <a:lin ang="5400012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4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1600"/>
              </a:spcBef>
              <a:spcAft>
                <a:spcPts val="16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1600"/>
              </a:spcBef>
              <a:spcAft>
                <a:spcPts val="16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1077D2"/>
            </a:gs>
            <a:gs pos="100000">
              <a:srgbClr val="00386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  <a:solidFill>
            <a:srgbClr val="3D85C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42100" cy="3416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1pPr>
            <a:lvl2pPr marL="914400" lvl="1" indent="-381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marL="1371600" lvl="2" indent="-381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marL="1828800" lvl="3" indent="-381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marL="2286000" lvl="4" indent="-381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marL="2743200" lvl="5" indent="-381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6pPr>
            <a:lvl7pPr marL="3200400" lvl="6" indent="-381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7pPr>
            <a:lvl8pPr marL="3657600" lvl="7" indent="-381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8pPr>
            <a:lvl9pPr marL="4114800" lvl="8" indent="-3810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</a:defRPr>
            </a:lvl1pPr>
            <a:lvl2pPr lvl="1" algn="r">
              <a:buNone/>
              <a:defRPr sz="1000">
                <a:solidFill>
                  <a:srgbClr val="CCCCCC"/>
                </a:solidFill>
              </a:defRPr>
            </a:lvl2pPr>
            <a:lvl3pPr lvl="2" algn="r">
              <a:buNone/>
              <a:defRPr sz="1000">
                <a:solidFill>
                  <a:srgbClr val="CCCCCC"/>
                </a:solidFill>
              </a:defRPr>
            </a:lvl3pPr>
            <a:lvl4pPr lvl="3" algn="r">
              <a:buNone/>
              <a:defRPr sz="1000">
                <a:solidFill>
                  <a:srgbClr val="CCCCCC"/>
                </a:solidFill>
              </a:defRPr>
            </a:lvl4pPr>
            <a:lvl5pPr lvl="4" algn="r">
              <a:buNone/>
              <a:defRPr sz="1000">
                <a:solidFill>
                  <a:srgbClr val="CCCCCC"/>
                </a:solidFill>
              </a:defRPr>
            </a:lvl5pPr>
            <a:lvl6pPr lvl="5" algn="r">
              <a:buNone/>
              <a:defRPr sz="1000">
                <a:solidFill>
                  <a:srgbClr val="CCCCCC"/>
                </a:solidFill>
              </a:defRPr>
            </a:lvl6pPr>
            <a:lvl7pPr lvl="6" algn="r">
              <a:buNone/>
              <a:defRPr sz="1000">
                <a:solidFill>
                  <a:srgbClr val="CCCCCC"/>
                </a:solidFill>
              </a:defRPr>
            </a:lvl7pPr>
            <a:lvl8pPr lvl="7" algn="r">
              <a:buNone/>
              <a:defRPr sz="1000">
                <a:solidFill>
                  <a:srgbClr val="CCCCCC"/>
                </a:solidFill>
              </a:defRPr>
            </a:lvl8pPr>
            <a:lvl9pPr lvl="8" algn="r">
              <a:buNone/>
              <a:defRPr sz="1000">
                <a:solidFill>
                  <a:srgbClr val="CCCCCC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109/TMI.2019.2900516" TargetMode="Externa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doi-org-443.webvpn.fjmu.edu.cn/10.1007/978-3-030-59713-9_60" TargetMode="External"/><Relationship Id="rId4" Type="http://schemas.openxmlformats.org/officeDocument/2006/relationships/hyperlink" Target="https://arxiv.org/pdf/1606.06650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doi-org-443.webvpn.fjmu.edu.cn/10.1007/978-3-030-59713-9_60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7/12.254737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117/12.2547375" TargetMode="External"/><Relationship Id="rId5" Type="http://schemas.openxmlformats.org/officeDocument/2006/relationships/hyperlink" Target="http://doi-org-443.webvpn.fjmu.edu.cn/10.1007/978-3-030-59713-9_60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echo.1233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echo.1233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echo.1233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109/TMI.2019.2900516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7.gi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7.gi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ardioserv.net/echo-mitral-valve/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hyperlink" Target="https://doi.org/10.4137/CCRPM.S12498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4137/CCRPM.S12498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doi.org/10.1117/12.254737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0" rIns="91425" bIns="1828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Assessing the Generalizability of Temporally-Coherent Echocardiography Video Segmentation</a:t>
            </a:r>
            <a:endParaRPr sz="32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0818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Yida Chen, Xiaoyan Zhang, 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Christopher M. Haggerty, Joshua V. Stough</a:t>
            </a:r>
            <a:endParaRPr sz="24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7624" y="4070674"/>
            <a:ext cx="2174675" cy="96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159025"/>
            <a:ext cx="3056228" cy="792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CAMUS Dataset</a:t>
            </a:r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311700" y="964025"/>
            <a:ext cx="564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500 patients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450 Training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50 Hold-out Tests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AP 2 &amp; AP 4 Views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Segmented ED/ES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LV Endocardium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LV Epicardium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LA 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Clinical indices are given</a:t>
            </a: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l="25823" t="12678" r="23471" b="11541"/>
          <a:stretch/>
        </p:blipFill>
        <p:spPr>
          <a:xfrm>
            <a:off x="4471800" y="1587600"/>
            <a:ext cx="1975275" cy="196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/>
          </a:blip>
          <a:srcRect l="25917" t="12896" r="23103" b="11505"/>
          <a:stretch/>
        </p:blipFill>
        <p:spPr>
          <a:xfrm>
            <a:off x="6447075" y="1587600"/>
            <a:ext cx="1975275" cy="196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4922500" y="1145225"/>
            <a:ext cx="3294900" cy="331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  </a:t>
            </a:r>
            <a:r>
              <a:rPr lang="en">
                <a:solidFill>
                  <a:schemeClr val="lt1"/>
                </a:solidFill>
              </a:rPr>
              <a:t>AP 4CH                            AP 2CH </a:t>
            </a:r>
            <a:r>
              <a:rPr lang="en"/>
              <a:t>                        </a:t>
            </a:r>
            <a:endParaRPr/>
          </a:p>
        </p:txBody>
      </p:sp>
      <p:sp>
        <p:nvSpPr>
          <p:cNvPr id="148" name="Google Shape;148;p22"/>
          <p:cNvSpPr txBox="1"/>
          <p:nvPr/>
        </p:nvSpPr>
        <p:spPr>
          <a:xfrm>
            <a:off x="4754400" y="3727150"/>
            <a:ext cx="43134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LeClerc et al., IEEE TMI 2019, </a:t>
            </a:r>
            <a:r>
              <a:rPr lang="en" sz="800">
                <a:solidFill>
                  <a:srgbClr val="D9D9D9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https://doi.org/10.1109/TMI.2019.2900516</a:t>
            </a:r>
            <a:endParaRPr sz="800">
              <a:solidFill>
                <a:srgbClr val="D9D9D9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B7B7B7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B7B7B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B7B7B7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CNN: CLAS</a:t>
            </a:r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2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3D Convolutions </a:t>
            </a:r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6625" y="1060762"/>
            <a:ext cx="4785726" cy="302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>
            <a:off x="3937650" y="4272775"/>
            <a:ext cx="44847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O, Cicek et al. 3D U-Net: Learning Dense Volumetric Segmentation from Sparse Annotation </a:t>
            </a:r>
            <a:r>
              <a:rPr lang="en" sz="800" u="sng">
                <a:solidFill>
                  <a:srgbClr val="D9D9D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https://arxiv.org/pdf/1606.06650.pdf</a:t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2266200" y="4663225"/>
            <a:ext cx="45144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Wei  et al. MICCAI 20, </a:t>
            </a:r>
            <a:r>
              <a:rPr lang="en" sz="800" u="sng">
                <a:solidFill>
                  <a:srgbClr val="D9D9D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http://doi-org-443.webvpn.fjmu.edu.cn/10.1007/978-3-030-59713-9_60</a:t>
            </a:r>
            <a:endParaRPr sz="800" u="sng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6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6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CNN: CLAS</a:t>
            </a:r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2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3D Convolutions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~19M weights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Two parallel tasks: Segmentation &amp; Motion Tracking </a:t>
            </a:r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50" y="2353272"/>
            <a:ext cx="8783698" cy="270355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 txBox="1"/>
          <p:nvPr/>
        </p:nvSpPr>
        <p:spPr>
          <a:xfrm>
            <a:off x="2266200" y="4663225"/>
            <a:ext cx="45144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Wei  et al. MICCAI 20, </a:t>
            </a:r>
            <a:r>
              <a:rPr lang="en" sz="800" u="sng">
                <a:solidFill>
                  <a:srgbClr val="D9D9D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http://doi-org-443.webvpn.fjmu.edu.cn/10.1007/978-3-030-59713-9_60</a:t>
            </a:r>
            <a:endParaRPr sz="800" u="sng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1"/>
          </p:nvPr>
        </p:nvSpPr>
        <p:spPr>
          <a:xfrm>
            <a:off x="442300" y="1142450"/>
            <a:ext cx="528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en">
                <a:solidFill>
                  <a:srgbClr val="CCCCCC"/>
                </a:solidFill>
              </a:rPr>
              <a:t>Echocardiography</a:t>
            </a:r>
            <a:endParaRPr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en">
                <a:solidFill>
                  <a:srgbClr val="CCCCCC"/>
                </a:solidFill>
              </a:rPr>
              <a:t>Frame vs. Video Segmentation</a:t>
            </a:r>
            <a:endParaRPr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en">
                <a:solidFill>
                  <a:srgbClr val="CCCCCC"/>
                </a:solidFill>
              </a:rPr>
              <a:t>CAMUS Dataset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Experimental Results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Char char="●"/>
            </a:pPr>
            <a:r>
              <a:rPr lang="en">
                <a:solidFill>
                  <a:srgbClr val="B7B7B7"/>
                </a:solidFill>
              </a:rPr>
              <a:t>Generalization to EchoNet-Dynamic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74" name="Google Shape;17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on CAMUS</a:t>
            </a:r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5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10-fold cross-validation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Same split for Frame</a:t>
            </a:r>
            <a:r>
              <a:rPr lang="en" baseline="30000"/>
              <a:t>1</a:t>
            </a:r>
            <a:r>
              <a:rPr lang="en"/>
              <a:t> and CLAS methods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Stratified on EF &amp; Image quality</a:t>
            </a:r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82" name="Google Shape;182;p26"/>
          <p:cNvSpPr txBox="1"/>
          <p:nvPr/>
        </p:nvSpPr>
        <p:spPr>
          <a:xfrm>
            <a:off x="4671300" y="1152475"/>
            <a:ext cx="3859800" cy="19839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</a:t>
            </a:r>
            <a:r>
              <a:rPr lang="en" sz="1000" b="1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Image Quality  |   EF Range</a:t>
            </a: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b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:Good Med Poor;   &lt;45  &gt;55  else​</a:t>
            </a:r>
            <a:endParaRPr sz="10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fold 0 (49):    43   41   16;    29   43   29​</a:t>
            </a:r>
            <a:endParaRPr sz="10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fold 1 (49):    43   41   16;    29   43   29​</a:t>
            </a:r>
            <a:endParaRPr sz="10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fold 2 (46):    43   43   13;    26   43   30​</a:t>
            </a:r>
            <a:endParaRPr sz="10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fold 3 (46):    43   43   13;    26   43   30​</a:t>
            </a:r>
            <a:endParaRPr sz="10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fold 4 (46):    43   43   13;    26   43   30​</a:t>
            </a:r>
            <a:endParaRPr sz="10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fold 5 (44):    45   43   11;    25   45   30​</a:t>
            </a:r>
            <a:endParaRPr sz="10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fold 6 (43):    44   44   12;    26   47   28​</a:t>
            </a:r>
            <a:endParaRPr sz="10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fold 7 (43):    44   44   12;    26   47   28​</a:t>
            </a:r>
            <a:endParaRPr sz="10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fold 8 (43):    44   44   12;    26   47   28​</a:t>
            </a:r>
            <a:endParaRPr sz="10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fold 9 (41):    46   41   12;    27   46   27 ​</a:t>
            </a:r>
            <a:endParaRPr sz="10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4960200" y="4764925"/>
            <a:ext cx="41367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1. Stough et al. SPIE Medical Imaging 2020. </a:t>
            </a:r>
            <a:r>
              <a:rPr lang="en" sz="800" u="sng">
                <a:solidFill>
                  <a:srgbClr val="D9D9D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https://doi.org/10.1117/12.2547375</a:t>
            </a:r>
            <a:endParaRPr sz="800" u="sng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10-fold CV Results</a:t>
            </a:r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4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CAMUS 450 Training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Dice Similarity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91" name="Google Shape;191;p27" descr="&lt;math style=&quot;font-family:Arial&quot; xmlns=&quot;http://www.w3.org/1998/Math/MathML&quot;&gt;&lt;mstyle mathsize=&quot;12px&quot;&gt;&lt;mrow&gt;&lt;mi mathcolor=&quot;#FFFFFF&quot;&gt;D&lt;/mi&gt;&lt;mfenced mathcolor=&quot;#FFFFFF&quot;&gt;&lt;mrow&gt;&lt;msub&gt;&lt;mi&gt;y&lt;/mi&gt;&lt;mrow&gt;&lt;mi&gt;t&lt;/mi&gt;&lt;mi&gt;r&lt;/mi&gt;&lt;mi&gt;u&lt;/mi&gt;&lt;mi&gt;e&lt;/mi&gt;&lt;mo&gt;,&lt;/mo&gt;&lt;/mrow&gt;&lt;/msub&gt;&lt;mo&gt;&amp;#xA0;&lt;/mo&gt;&lt;msub&gt;&lt;mi&gt;y&lt;/mi&gt;&lt;mrow&gt;&lt;mi&gt;a&lt;/mi&gt;&lt;mi&gt;u&lt;/mi&gt;&lt;mi&gt;t&lt;/mi&gt;&lt;mi&gt;o&lt;/mi&gt;&lt;/mrow&gt;&lt;/msub&gt;&lt;/mrow&gt;&lt;/mfenced&gt;&lt;mo mathcolor=&quot;#FFFFFF&quot;&gt;&amp;#xA0;&lt;/mo&gt;&lt;mo mathcolor=&quot;#FFFFFF&quot;&gt;=&lt;/mo&gt;&lt;mo mathcolor=&quot;#FFFFFF&quot;&gt;&amp;#xA0;&lt;/mo&gt;&lt;mfrac mathcolor=&quot;#FFFFFF&quot;&gt;&lt;mrow&gt;&lt;mn&gt;2&lt;/mn&gt;&lt;mo&gt;&amp;#xA0;&lt;/mo&gt;&lt;mfenced open=&quot;|&quot; close=&quot;|&quot;&gt;&lt;mrow&gt;&lt;msub&gt;&lt;mi&gt;y&lt;/mi&gt;&lt;mrow&gt;&lt;mi&gt;t&lt;/mi&gt;&lt;mi&gt;r&lt;/mi&gt;&lt;mi&gt;u&lt;/mi&gt;&lt;mi&gt;e&lt;/mi&gt;&lt;/mrow&gt;&lt;/msub&gt;&lt;mo&gt;&amp;#x2229;&lt;/mo&gt;&lt;msub&gt;&lt;mi&gt;y&lt;/mi&gt;&lt;mrow&gt;&lt;mi&gt;a&lt;/mi&gt;&lt;mi&gt;u&lt;/mi&gt;&lt;mi&gt;t&lt;/mi&gt;&lt;mi&gt;o&lt;/mi&gt;&lt;/mrow&gt;&lt;/msub&gt;&lt;/mrow&gt;&lt;/mfenced&gt;&lt;/mrow&gt;&lt;mrow&gt;&lt;mfenced open=&quot;|&quot; close=&quot;|&quot;&gt;&lt;msub&gt;&lt;mi&gt;y&lt;/mi&gt;&lt;mrow&gt;&lt;mi&gt;t&lt;/mi&gt;&lt;mi&gt;r&lt;/mi&gt;&lt;mi&gt;u&lt;/mi&gt;&lt;mi&gt;e&lt;/mi&gt;&lt;/mrow&gt;&lt;/msub&gt;&lt;/mfenced&gt;&lt;mo&gt;+&lt;/mo&gt;&lt;mfenced open=&quot;|&quot; close=&quot;|&quot;&gt;&lt;msub&gt;&lt;mi&gt;y&lt;/mi&gt;&lt;mrow&gt;&lt;mi&gt;a&lt;/mi&gt;&lt;mi&gt;u&lt;/mi&gt;&lt;mi&gt;t&lt;/mi&gt;&lt;mi&gt;o&lt;/mi&gt;&lt;/mrow&gt;&lt;/msub&gt;&lt;/mfenced&gt;&lt;/mrow&gt;&lt;/mfrac&gt;&lt;mspace linebreak=&quot;newline&quot;/&gt;&lt;mspace linebreak=&quot;newline&quot;/&gt;&lt;/mrow&gt;&lt;/mstyle&gt;&lt;/math&gt;" title="begin mathsize 12px style D open parentheses y subscript t r u e comma end subscript space y subscript a u t o end subscript close parentheses space equals space fraction numerator 2 space open vertical bar y subscript t r u e end subscript intersection y subscript a u t o end subscript close vertical bar over denominator open vertical bar y subscript t r u e end subscript close vertical bar plus open vertical bar y subscript a u t o end subscript close vertical bar end fraction&#10;&#10;end styl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300" y="1911921"/>
            <a:ext cx="4343399" cy="85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81612"/>
            <a:ext cx="9143999" cy="158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7"/>
          <p:cNvSpPr txBox="1"/>
          <p:nvPr/>
        </p:nvSpPr>
        <p:spPr>
          <a:xfrm>
            <a:off x="4066125" y="4642225"/>
            <a:ext cx="45030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1. Wei et al. MICCAI 20, </a:t>
            </a:r>
            <a:r>
              <a:rPr lang="en" sz="800" u="sng">
                <a:solidFill>
                  <a:srgbClr val="D9D9D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http://doi-org-443.webvpn.fjmu.edu.cn/10.1007/978-3-030-59713-9_60</a:t>
            </a:r>
            <a:endParaRPr sz="800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2. Stough et al. SPIE Medical Imaging 2020. </a:t>
            </a:r>
            <a:r>
              <a:rPr lang="en" sz="800" u="sng">
                <a:solidFill>
                  <a:srgbClr val="D9D9D9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https://doi.org/10.1117/12.2547375</a:t>
            </a:r>
            <a:endParaRPr sz="800" u="sng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Derived LV Volume</a:t>
            </a:r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6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Improved LV volume estimation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On End-Diastolic Volume: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mae (vs. Frame):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8.7 ml vs. 9.9 ml 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LOA (vs. Human expert):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± 22.8 vs. ± 25.2 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/>
          </a:p>
        </p:txBody>
      </p:sp>
      <p:sp>
        <p:nvSpPr>
          <p:cNvPr id="200" name="Google Shape;20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4367425" y="4743775"/>
            <a:ext cx="43134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</a:rPr>
              <a:t> </a:t>
            </a:r>
            <a:r>
              <a:rPr lang="en" sz="800" b="1">
                <a:solidFill>
                  <a:srgbClr val="FFE599"/>
                </a:solidFill>
              </a:rPr>
              <a:t>……..</a:t>
            </a:r>
            <a:r>
              <a:rPr lang="en" sz="800">
                <a:solidFill>
                  <a:srgbClr val="B7B7B7"/>
                </a:solidFill>
              </a:rPr>
              <a:t>Wood, et al., </a:t>
            </a:r>
            <a:r>
              <a:rPr lang="en" sz="800" i="1">
                <a:solidFill>
                  <a:srgbClr val="B7B7B7"/>
                </a:solidFill>
              </a:rPr>
              <a:t>Echocardiography</a:t>
            </a:r>
            <a:r>
              <a:rPr lang="en" sz="800">
                <a:solidFill>
                  <a:srgbClr val="B7B7B7"/>
                </a:solidFill>
              </a:rPr>
              <a:t> 2014, </a:t>
            </a:r>
            <a:r>
              <a:rPr lang="en" sz="800" u="sng">
                <a:solidFill>
                  <a:srgbClr val="B7B7B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https://doi.org/10.1111/echo.12331</a:t>
            </a:r>
            <a:endParaRPr sz="800">
              <a:solidFill>
                <a:srgbClr val="B7B7B7"/>
              </a:solidFill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 rotWithShape="1">
          <a:blip r:embed="rId4">
            <a:alphaModFix/>
          </a:blip>
          <a:srcRect t="7235"/>
          <a:stretch/>
        </p:blipFill>
        <p:spPr>
          <a:xfrm>
            <a:off x="4866463" y="1152487"/>
            <a:ext cx="3315325" cy="26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 rotWithShape="1">
          <a:blip r:embed="rId4">
            <a:alphaModFix/>
          </a:blip>
          <a:srcRect t="7235"/>
          <a:stretch/>
        </p:blipFill>
        <p:spPr>
          <a:xfrm>
            <a:off x="721656" y="3606162"/>
            <a:ext cx="1693550" cy="1370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8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8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Derived LV Volume</a:t>
            </a:r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6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Improved LV volume estimation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On End-Systolic Volume: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mae (vs. Frame):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6.3 ml vs. 6.6 ml 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LOA (vs. Human expert):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± 18.4 vs. ± 19.6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/>
          </a:p>
        </p:txBody>
      </p:sp>
      <p:sp>
        <p:nvSpPr>
          <p:cNvPr id="210" name="Google Shape;21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11" name="Google Shape;211;p29"/>
          <p:cNvSpPr txBox="1"/>
          <p:nvPr/>
        </p:nvSpPr>
        <p:spPr>
          <a:xfrm>
            <a:off x="4367425" y="4743775"/>
            <a:ext cx="43134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</a:rPr>
              <a:t> </a:t>
            </a:r>
            <a:r>
              <a:rPr lang="en" sz="800" b="1">
                <a:solidFill>
                  <a:srgbClr val="FFE599"/>
                </a:solidFill>
              </a:rPr>
              <a:t>……..</a:t>
            </a:r>
            <a:r>
              <a:rPr lang="en" sz="800">
                <a:solidFill>
                  <a:srgbClr val="B7B7B7"/>
                </a:solidFill>
              </a:rPr>
              <a:t>Wood, et al., </a:t>
            </a:r>
            <a:r>
              <a:rPr lang="en" sz="800" i="1">
                <a:solidFill>
                  <a:srgbClr val="B7B7B7"/>
                </a:solidFill>
              </a:rPr>
              <a:t>Echocardiography</a:t>
            </a:r>
            <a:r>
              <a:rPr lang="en" sz="800">
                <a:solidFill>
                  <a:srgbClr val="B7B7B7"/>
                </a:solidFill>
              </a:rPr>
              <a:t> 2014, </a:t>
            </a:r>
            <a:r>
              <a:rPr lang="en" sz="800" u="sng">
                <a:solidFill>
                  <a:srgbClr val="B7B7B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https://doi.org/10.1111/echo.12331</a:t>
            </a:r>
            <a:endParaRPr sz="800">
              <a:solidFill>
                <a:srgbClr val="B7B7B7"/>
              </a:solidFill>
            </a:endParaRPr>
          </a:p>
        </p:txBody>
      </p:sp>
      <p:pic>
        <p:nvPicPr>
          <p:cNvPr id="212" name="Google Shape;212;p29"/>
          <p:cNvPicPr preferRelativeResize="0"/>
          <p:nvPr/>
        </p:nvPicPr>
        <p:blipFill rotWithShape="1">
          <a:blip r:embed="rId4">
            <a:alphaModFix/>
          </a:blip>
          <a:srcRect t="7235"/>
          <a:stretch/>
        </p:blipFill>
        <p:spPr>
          <a:xfrm>
            <a:off x="721656" y="3606162"/>
            <a:ext cx="1693550" cy="137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 rotWithShape="1">
          <a:blip r:embed="rId5">
            <a:alphaModFix/>
          </a:blip>
          <a:srcRect t="7458"/>
          <a:stretch/>
        </p:blipFill>
        <p:spPr>
          <a:xfrm>
            <a:off x="4866462" y="1152475"/>
            <a:ext cx="3315325" cy="26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 rotWithShape="1">
          <a:blip r:embed="rId5">
            <a:alphaModFix/>
          </a:blip>
          <a:srcRect t="7458"/>
          <a:stretch/>
        </p:blipFill>
        <p:spPr>
          <a:xfrm>
            <a:off x="2415206" y="3606167"/>
            <a:ext cx="1693550" cy="1370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8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8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Derived Ejection Fraction</a:t>
            </a:r>
            <a:endParaRPr/>
          </a:p>
        </p:txBody>
      </p:sp>
      <p:sp>
        <p:nvSpPr>
          <p:cNvPr id="220" name="Google Shape;220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6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Accurate EF derivation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mae (vs. Frame):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4.6% vs. 5.3%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LOA (vs. Human expert):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± 12.0% vs. ± 15.1%</a:t>
            </a:r>
            <a:endParaRPr sz="2000"/>
          </a:p>
        </p:txBody>
      </p:sp>
      <p:sp>
        <p:nvSpPr>
          <p:cNvPr id="221" name="Google Shape;22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22" name="Google Shape;222;p30"/>
          <p:cNvSpPr txBox="1"/>
          <p:nvPr/>
        </p:nvSpPr>
        <p:spPr>
          <a:xfrm>
            <a:off x="4367425" y="4743775"/>
            <a:ext cx="43134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</a:rPr>
              <a:t> </a:t>
            </a:r>
            <a:r>
              <a:rPr lang="en" sz="800" b="1">
                <a:solidFill>
                  <a:srgbClr val="FFE599"/>
                </a:solidFill>
              </a:rPr>
              <a:t>……..</a:t>
            </a:r>
            <a:r>
              <a:rPr lang="en" sz="800">
                <a:solidFill>
                  <a:srgbClr val="B7B7B7"/>
                </a:solidFill>
              </a:rPr>
              <a:t>Wood, et al., </a:t>
            </a:r>
            <a:r>
              <a:rPr lang="en" sz="800" i="1">
                <a:solidFill>
                  <a:srgbClr val="B7B7B7"/>
                </a:solidFill>
              </a:rPr>
              <a:t>Echocardiography</a:t>
            </a:r>
            <a:r>
              <a:rPr lang="en" sz="800">
                <a:solidFill>
                  <a:srgbClr val="B7B7B7"/>
                </a:solidFill>
              </a:rPr>
              <a:t> 2014, </a:t>
            </a:r>
            <a:r>
              <a:rPr lang="en" sz="800" u="sng">
                <a:solidFill>
                  <a:srgbClr val="B7B7B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https://doi.org/10.1111/echo.12331</a:t>
            </a:r>
            <a:endParaRPr sz="800">
              <a:solidFill>
                <a:srgbClr val="B7B7B7"/>
              </a:solidFill>
            </a:endParaRPr>
          </a:p>
        </p:txBody>
      </p:sp>
      <p:pic>
        <p:nvPicPr>
          <p:cNvPr id="223" name="Google Shape;223;p30"/>
          <p:cNvPicPr preferRelativeResize="0"/>
          <p:nvPr/>
        </p:nvPicPr>
        <p:blipFill rotWithShape="1">
          <a:blip r:embed="rId4">
            <a:alphaModFix/>
          </a:blip>
          <a:srcRect t="7235"/>
          <a:stretch/>
        </p:blipFill>
        <p:spPr>
          <a:xfrm>
            <a:off x="721656" y="3606162"/>
            <a:ext cx="1693550" cy="137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 rotWithShape="1">
          <a:blip r:embed="rId5">
            <a:alphaModFix/>
          </a:blip>
          <a:srcRect t="7458"/>
          <a:stretch/>
        </p:blipFill>
        <p:spPr>
          <a:xfrm>
            <a:off x="2415206" y="3606167"/>
            <a:ext cx="1693550" cy="137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 rotWithShape="1">
          <a:blip r:embed="rId6">
            <a:alphaModFix/>
          </a:blip>
          <a:srcRect t="7672"/>
          <a:stretch/>
        </p:blipFill>
        <p:spPr>
          <a:xfrm>
            <a:off x="4866475" y="1152463"/>
            <a:ext cx="3315325" cy="26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 Hold-out Test Patients</a:t>
            </a:r>
            <a:endParaRPr/>
          </a:p>
        </p:txBody>
      </p:sp>
      <p:sp>
        <p:nvSpPr>
          <p:cNvPr id="231" name="Google Shape;23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96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Use accumulated outputs from 10-fold models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Answers are submitted to the online platform</a:t>
            </a:r>
            <a:endParaRPr/>
          </a:p>
        </p:txBody>
      </p:sp>
      <p:sp>
        <p:nvSpPr>
          <p:cNvPr id="232" name="Google Shape;23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33" name="Google Shape;23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357" y="2571750"/>
            <a:ext cx="4461693" cy="23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5025" y="2571750"/>
            <a:ext cx="2777425" cy="224957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 txBox="1"/>
          <p:nvPr/>
        </p:nvSpPr>
        <p:spPr>
          <a:xfrm>
            <a:off x="5414148" y="4824325"/>
            <a:ext cx="36573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</a:rPr>
              <a:t>LeClerc et al., IEEE TMI 2019, </a:t>
            </a:r>
            <a:r>
              <a:rPr lang="en" sz="800" u="sng">
                <a:solidFill>
                  <a:srgbClr val="B7B7B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https://doi.org/10.1109/TMI.2019.2900516</a:t>
            </a:r>
            <a:endParaRPr sz="800">
              <a:solidFill>
                <a:srgbClr val="B7B7B7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B7B7B7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B7B7B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442300" y="1142450"/>
            <a:ext cx="528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Echocardiography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Frame vs. Video Segmentation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CAMUS Dataset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Experimental Results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Generalization to EchoNet-Dynamic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l="27326" t="13797" r="23981" b="13433"/>
          <a:stretch/>
        </p:blipFill>
        <p:spPr>
          <a:xfrm>
            <a:off x="5555375" y="1142450"/>
            <a:ext cx="2725000" cy="271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 Hold-out Test Patients</a:t>
            </a:r>
            <a:endParaRPr/>
          </a:p>
        </p:txBody>
      </p:sp>
      <p:sp>
        <p:nvSpPr>
          <p:cNvPr id="241" name="Google Shape;24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96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Compared against best-reported on the platform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Consistent Dices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Better EDV, ESV, and EF estimation</a:t>
            </a:r>
            <a:endParaRPr/>
          </a:p>
        </p:txBody>
      </p:sp>
      <p:sp>
        <p:nvSpPr>
          <p:cNvPr id="242" name="Google Shape;24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43" name="Google Shape;2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13" y="2835325"/>
            <a:ext cx="8029575" cy="17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249" name="Google Shape;249;p33"/>
          <p:cNvSpPr txBox="1">
            <a:spLocks noGrp="1"/>
          </p:cNvSpPr>
          <p:nvPr>
            <p:ph type="body" idx="1"/>
          </p:nvPr>
        </p:nvSpPr>
        <p:spPr>
          <a:xfrm>
            <a:off x="442300" y="1142450"/>
            <a:ext cx="528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en">
                <a:solidFill>
                  <a:srgbClr val="CCCCCC"/>
                </a:solidFill>
              </a:rPr>
              <a:t>Echocardiography</a:t>
            </a:r>
            <a:endParaRPr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en">
                <a:solidFill>
                  <a:srgbClr val="CCCCCC"/>
                </a:solidFill>
              </a:rPr>
              <a:t>Frame vs. Video Segmentation</a:t>
            </a:r>
            <a:endParaRPr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en">
                <a:solidFill>
                  <a:srgbClr val="CCCCCC"/>
                </a:solidFill>
              </a:rPr>
              <a:t>CAMUS Dataset</a:t>
            </a:r>
            <a:endParaRPr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en">
                <a:solidFill>
                  <a:srgbClr val="CCCCCC"/>
                </a:solidFill>
              </a:rPr>
              <a:t>Experimental Results</a:t>
            </a:r>
            <a:endParaRPr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>
                <a:solidFill>
                  <a:srgbClr val="FFFFFF"/>
                </a:solidFill>
              </a:rPr>
              <a:t>Generalization to EchoNet-Dynamic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0" name="Google Shape;25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EchoNet-Dynamic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86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10,030 echo videos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Multiple heartbeats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Akin to clinical quality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Annotated LV in ED/ES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AP 4CH view only</a:t>
            </a:r>
            <a:endParaRPr/>
          </a:p>
        </p:txBody>
      </p:sp>
      <p:sp>
        <p:nvSpPr>
          <p:cNvPr id="257" name="Google Shape;25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58" name="Google Shape;25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100" y="1073994"/>
            <a:ext cx="2885400" cy="28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4"/>
          <p:cNvSpPr txBox="1"/>
          <p:nvPr/>
        </p:nvSpPr>
        <p:spPr>
          <a:xfrm>
            <a:off x="4850800" y="4385600"/>
            <a:ext cx="3840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Ouyang et al. Video-based AI for beat-to-beat assessment of cardiac function https://www.nature.com/articles/s41586-020-2145-8</a:t>
            </a:r>
            <a:endParaRPr sz="800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Putative ED-ES clips</a:t>
            </a:r>
            <a:endParaRPr/>
          </a:p>
        </p:txBody>
      </p:sp>
      <p:sp>
        <p:nvSpPr>
          <p:cNvPr id="265" name="Google Shape;26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5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Only one pair of clinical reported ED/ES frame indexes is given for each video.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To fully utilize the video information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66" name="Google Shape;26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Putative ED-ES clips</a:t>
            </a:r>
            <a:endParaRPr/>
          </a:p>
        </p:txBody>
      </p:sp>
      <p:sp>
        <p:nvSpPr>
          <p:cNvPr id="272" name="Google Shape;27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5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Determined from segmented LV sizes</a:t>
            </a:r>
            <a:r>
              <a:rPr lang="en" baseline="30000"/>
              <a:t>1</a:t>
            </a:r>
            <a:r>
              <a:rPr lang="en"/>
              <a:t> (in pixels)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Local maxima ⇒ ED; Local minima ⇒ ES</a:t>
            </a:r>
            <a:endParaRPr/>
          </a:p>
        </p:txBody>
      </p:sp>
      <p:sp>
        <p:nvSpPr>
          <p:cNvPr id="273" name="Google Shape;27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274" name="Google Shape;274;p36"/>
          <p:cNvSpPr txBox="1"/>
          <p:nvPr/>
        </p:nvSpPr>
        <p:spPr>
          <a:xfrm>
            <a:off x="2654425" y="4872275"/>
            <a:ext cx="64092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1. Ouyang et al. Video-based AI for beat-to-beat assessment of cardiac function https://www.nature.com/articles/s41586-020-2145-8</a:t>
            </a:r>
            <a:endParaRPr sz="800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D9D9D9"/>
              </a:solidFill>
            </a:endParaRPr>
          </a:p>
        </p:txBody>
      </p:sp>
      <p:pic>
        <p:nvPicPr>
          <p:cNvPr id="275" name="Google Shape;275;p36"/>
          <p:cNvPicPr preferRelativeResize="0"/>
          <p:nvPr/>
        </p:nvPicPr>
        <p:blipFill rotWithShape="1">
          <a:blip r:embed="rId3">
            <a:alphaModFix/>
          </a:blip>
          <a:srcRect b="2353"/>
          <a:stretch/>
        </p:blipFill>
        <p:spPr>
          <a:xfrm>
            <a:off x="558475" y="2059950"/>
            <a:ext cx="8027050" cy="281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Test-time Augmentation</a:t>
            </a:r>
            <a:endParaRPr/>
          </a:p>
        </p:txBody>
      </p:sp>
      <p:sp>
        <p:nvSpPr>
          <p:cNvPr id="281" name="Google Shape;281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4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2" name="Google Shape;28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283" name="Google Shape;283;p37"/>
          <p:cNvPicPr preferRelativeResize="0"/>
          <p:nvPr/>
        </p:nvPicPr>
        <p:blipFill rotWithShape="1">
          <a:blip r:embed="rId3">
            <a:alphaModFix/>
          </a:blip>
          <a:srcRect l="26095" t="12868" r="23409" b="11437"/>
          <a:stretch/>
        </p:blipFill>
        <p:spPr>
          <a:xfrm>
            <a:off x="1949500" y="1028400"/>
            <a:ext cx="1987076" cy="19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7"/>
          <p:cNvPicPr preferRelativeResize="0"/>
          <p:nvPr/>
        </p:nvPicPr>
        <p:blipFill rotWithShape="1">
          <a:blip r:embed="rId4">
            <a:alphaModFix/>
          </a:blip>
          <a:srcRect l="27332" t="13750" r="24024" b="13612"/>
          <a:stretch/>
        </p:blipFill>
        <p:spPr>
          <a:xfrm>
            <a:off x="1949488" y="1028400"/>
            <a:ext cx="1987076" cy="19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7"/>
          <p:cNvPicPr preferRelativeResize="0"/>
          <p:nvPr/>
        </p:nvPicPr>
        <p:blipFill rotWithShape="1">
          <a:blip r:embed="rId5">
            <a:alphaModFix/>
          </a:blip>
          <a:srcRect l="25825" t="12269" r="23345" b="11522"/>
          <a:stretch/>
        </p:blipFill>
        <p:spPr>
          <a:xfrm>
            <a:off x="2502225" y="1445451"/>
            <a:ext cx="1987076" cy="198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7"/>
          <p:cNvPicPr preferRelativeResize="0"/>
          <p:nvPr/>
        </p:nvPicPr>
        <p:blipFill rotWithShape="1">
          <a:blip r:embed="rId6">
            <a:alphaModFix/>
          </a:blip>
          <a:srcRect l="27391" t="13943" r="24170" b="13398"/>
          <a:stretch/>
        </p:blipFill>
        <p:spPr>
          <a:xfrm>
            <a:off x="2502225" y="1445075"/>
            <a:ext cx="1987076" cy="1987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/>
          <p:cNvPicPr preferRelativeResize="0"/>
          <p:nvPr/>
        </p:nvPicPr>
        <p:blipFill rotWithShape="1">
          <a:blip r:embed="rId7">
            <a:alphaModFix/>
          </a:blip>
          <a:srcRect l="25919" t="12385" r="23159" b="11533"/>
          <a:stretch/>
        </p:blipFill>
        <p:spPr>
          <a:xfrm>
            <a:off x="3090625" y="1867529"/>
            <a:ext cx="1987076" cy="198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7"/>
          <p:cNvPicPr preferRelativeResize="0"/>
          <p:nvPr/>
        </p:nvPicPr>
        <p:blipFill rotWithShape="1">
          <a:blip r:embed="rId8">
            <a:alphaModFix/>
          </a:blip>
          <a:srcRect l="27623" t="14822" r="24419" b="14154"/>
          <a:stretch/>
        </p:blipFill>
        <p:spPr>
          <a:xfrm>
            <a:off x="3090625" y="1867800"/>
            <a:ext cx="1987076" cy="19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7"/>
          <p:cNvPicPr preferRelativeResize="0"/>
          <p:nvPr/>
        </p:nvPicPr>
        <p:blipFill rotWithShape="1">
          <a:blip r:embed="rId9">
            <a:alphaModFix/>
          </a:blip>
          <a:srcRect l="25999" t="12483" r="23221" b="11348"/>
          <a:stretch/>
        </p:blipFill>
        <p:spPr>
          <a:xfrm>
            <a:off x="3688425" y="2246199"/>
            <a:ext cx="1987076" cy="198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7"/>
          <p:cNvPicPr preferRelativeResize="0"/>
          <p:nvPr/>
        </p:nvPicPr>
        <p:blipFill rotWithShape="1">
          <a:blip r:embed="rId10">
            <a:alphaModFix/>
          </a:blip>
          <a:srcRect l="27671" t="13983" r="24237" b="14781"/>
          <a:stretch/>
        </p:blipFill>
        <p:spPr>
          <a:xfrm>
            <a:off x="3688425" y="2246200"/>
            <a:ext cx="1987076" cy="198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7"/>
          <p:cNvSpPr txBox="1"/>
          <p:nvPr/>
        </p:nvSpPr>
        <p:spPr>
          <a:xfrm>
            <a:off x="4703600" y="943800"/>
            <a:ext cx="17595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EF 59.86%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2" name="Google Shape;292;p37"/>
          <p:cNvSpPr txBox="1"/>
          <p:nvPr/>
        </p:nvSpPr>
        <p:spPr>
          <a:xfrm>
            <a:off x="5402900" y="1395000"/>
            <a:ext cx="18723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EF 60.76%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3" name="Google Shape;293;p37"/>
          <p:cNvSpPr txBox="1"/>
          <p:nvPr/>
        </p:nvSpPr>
        <p:spPr>
          <a:xfrm>
            <a:off x="5953800" y="1867525"/>
            <a:ext cx="1804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EF 59.98%</a:t>
            </a:r>
            <a:endParaRPr/>
          </a:p>
        </p:txBody>
      </p:sp>
      <p:sp>
        <p:nvSpPr>
          <p:cNvPr id="294" name="Google Shape;294;p37"/>
          <p:cNvSpPr txBox="1"/>
          <p:nvPr/>
        </p:nvSpPr>
        <p:spPr>
          <a:xfrm>
            <a:off x="6463100" y="2374950"/>
            <a:ext cx="1759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EF 58.75%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6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Test-time Augmentation</a:t>
            </a:r>
            <a:endParaRPr/>
          </a:p>
        </p:txBody>
      </p:sp>
      <p:sp>
        <p:nvSpPr>
          <p:cNvPr id="300" name="Google Shape;30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4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1" name="Google Shape;30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302" name="Google Shape;302;p38"/>
          <p:cNvPicPr preferRelativeResize="0"/>
          <p:nvPr/>
        </p:nvPicPr>
        <p:blipFill rotWithShape="1">
          <a:blip r:embed="rId3">
            <a:alphaModFix/>
          </a:blip>
          <a:srcRect l="26095" t="12868" r="23409" b="11437"/>
          <a:stretch/>
        </p:blipFill>
        <p:spPr>
          <a:xfrm>
            <a:off x="1949500" y="1028400"/>
            <a:ext cx="1987076" cy="19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8"/>
          <p:cNvPicPr preferRelativeResize="0"/>
          <p:nvPr/>
        </p:nvPicPr>
        <p:blipFill rotWithShape="1">
          <a:blip r:embed="rId4">
            <a:alphaModFix/>
          </a:blip>
          <a:srcRect l="27332" t="13750" r="24024" b="13612"/>
          <a:stretch/>
        </p:blipFill>
        <p:spPr>
          <a:xfrm>
            <a:off x="1949488" y="1028400"/>
            <a:ext cx="1987076" cy="19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8"/>
          <p:cNvPicPr preferRelativeResize="0"/>
          <p:nvPr/>
        </p:nvPicPr>
        <p:blipFill rotWithShape="1">
          <a:blip r:embed="rId5">
            <a:alphaModFix/>
          </a:blip>
          <a:srcRect l="25825" t="12269" r="23345" b="11522"/>
          <a:stretch/>
        </p:blipFill>
        <p:spPr>
          <a:xfrm>
            <a:off x="2502225" y="1445451"/>
            <a:ext cx="1987076" cy="198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8"/>
          <p:cNvPicPr preferRelativeResize="0"/>
          <p:nvPr/>
        </p:nvPicPr>
        <p:blipFill rotWithShape="1">
          <a:blip r:embed="rId6">
            <a:alphaModFix/>
          </a:blip>
          <a:srcRect l="27391" t="13943" r="24170" b="13398"/>
          <a:stretch/>
        </p:blipFill>
        <p:spPr>
          <a:xfrm>
            <a:off x="2502225" y="1445075"/>
            <a:ext cx="1987076" cy="1987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8"/>
          <p:cNvPicPr preferRelativeResize="0"/>
          <p:nvPr/>
        </p:nvPicPr>
        <p:blipFill rotWithShape="1">
          <a:blip r:embed="rId7">
            <a:alphaModFix/>
          </a:blip>
          <a:srcRect l="25919" t="12385" r="23159" b="11533"/>
          <a:stretch/>
        </p:blipFill>
        <p:spPr>
          <a:xfrm>
            <a:off x="3090625" y="1867529"/>
            <a:ext cx="1987076" cy="198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8"/>
          <p:cNvPicPr preferRelativeResize="0"/>
          <p:nvPr/>
        </p:nvPicPr>
        <p:blipFill rotWithShape="1">
          <a:blip r:embed="rId8">
            <a:alphaModFix/>
          </a:blip>
          <a:srcRect l="27623" t="14822" r="24419" b="14154"/>
          <a:stretch/>
        </p:blipFill>
        <p:spPr>
          <a:xfrm>
            <a:off x="3090625" y="1867800"/>
            <a:ext cx="1987076" cy="19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8"/>
          <p:cNvPicPr preferRelativeResize="0"/>
          <p:nvPr/>
        </p:nvPicPr>
        <p:blipFill rotWithShape="1">
          <a:blip r:embed="rId9">
            <a:alphaModFix/>
          </a:blip>
          <a:srcRect l="25999" t="12483" r="23221" b="11348"/>
          <a:stretch/>
        </p:blipFill>
        <p:spPr>
          <a:xfrm>
            <a:off x="3688425" y="2246199"/>
            <a:ext cx="1987076" cy="198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8"/>
          <p:cNvPicPr preferRelativeResize="0"/>
          <p:nvPr/>
        </p:nvPicPr>
        <p:blipFill rotWithShape="1">
          <a:blip r:embed="rId10">
            <a:alphaModFix/>
          </a:blip>
          <a:srcRect l="27671" t="13983" r="24237" b="14781"/>
          <a:stretch/>
        </p:blipFill>
        <p:spPr>
          <a:xfrm>
            <a:off x="3688425" y="2246200"/>
            <a:ext cx="1987076" cy="198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8"/>
          <p:cNvSpPr txBox="1"/>
          <p:nvPr/>
        </p:nvSpPr>
        <p:spPr>
          <a:xfrm>
            <a:off x="5809000" y="1094100"/>
            <a:ext cx="2932800" cy="21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Derived EF: 59.84%</a:t>
            </a:r>
            <a:endParaRPr sz="24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Clinical EF: 59.06% </a:t>
            </a:r>
            <a:endParaRPr sz="24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Abs Error: 0.78%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/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on Test Set</a:t>
            </a:r>
            <a:endParaRPr/>
          </a:p>
        </p:txBody>
      </p:sp>
      <p:sp>
        <p:nvSpPr>
          <p:cNvPr id="316" name="Google Shape;316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4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1274 patients 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Dice Similarity </a:t>
            </a:r>
            <a:r>
              <a:rPr lang="en" sz="2200"/>
              <a:t>(LV ED/ES)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A-CLAS: 0.91/0.88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Frame: 0.91/0.88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17" name="Google Shape;317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318" name="Google Shape;318;p39"/>
          <p:cNvPicPr preferRelativeResize="0"/>
          <p:nvPr/>
        </p:nvPicPr>
        <p:blipFill rotWithShape="1">
          <a:blip r:embed="rId3">
            <a:alphaModFix/>
          </a:blip>
          <a:srcRect l="27293" t="13875" r="24141" b="13781"/>
          <a:stretch/>
        </p:blipFill>
        <p:spPr>
          <a:xfrm>
            <a:off x="5158225" y="1152475"/>
            <a:ext cx="3053276" cy="303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on Test Set</a:t>
            </a:r>
            <a:endParaRPr/>
          </a:p>
        </p:txBody>
      </p:sp>
      <p:sp>
        <p:nvSpPr>
          <p:cNvPr id="324" name="Google Shape;324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70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1274 patients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Dice Similarity </a:t>
            </a:r>
            <a:r>
              <a:rPr lang="en" sz="2200"/>
              <a:t>(LV ED/ES)</a:t>
            </a:r>
            <a:endParaRPr sz="22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A-CLAS: 0.91/0.88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Frame: 0.91/0.88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Narrower LOA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1.60 % ± 16.0 (vs. 19.1)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Higher cross-correlation    0.77 (vs. 0.70)</a:t>
            </a:r>
            <a:endParaRPr/>
          </a:p>
        </p:txBody>
      </p:sp>
      <p:sp>
        <p:nvSpPr>
          <p:cNvPr id="325" name="Google Shape;32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326" name="Google Shape;326;p40"/>
          <p:cNvPicPr preferRelativeResize="0"/>
          <p:nvPr/>
        </p:nvPicPr>
        <p:blipFill rotWithShape="1">
          <a:blip r:embed="rId3">
            <a:alphaModFix/>
          </a:blip>
          <a:srcRect t="7672"/>
          <a:stretch/>
        </p:blipFill>
        <p:spPr>
          <a:xfrm>
            <a:off x="4572009" y="1152475"/>
            <a:ext cx="4070393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1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32" name="Google Shape;332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70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Incorporate temporal coherence &amp; Depend less on spatial features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Resistant to imaging artifacts &amp; noise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Improved EDV, ESV, &amp; EF estimations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Well generalized to larger unseen dataset without tuning</a:t>
            </a:r>
            <a:endParaRPr/>
          </a:p>
        </p:txBody>
      </p:sp>
      <p:sp>
        <p:nvSpPr>
          <p:cNvPr id="333" name="Google Shape;333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Echocardiography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9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Common Modality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Non-invasive test and rapid acquisition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l="25926" t="11976" r="23118" b="11594"/>
          <a:stretch/>
        </p:blipFill>
        <p:spPr>
          <a:xfrm>
            <a:off x="5364475" y="1152475"/>
            <a:ext cx="2702351" cy="270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4880925" y="4127725"/>
            <a:ext cx="3840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Ouyang et al. Video-based AI for beat-to-beat assessment of cardiac function https://www.nature.com/articles/s41586-020-2145-8</a:t>
            </a:r>
            <a:endParaRPr sz="800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2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339" name="Google Shape;339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4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100"/>
              <a:t>Joshua V. Stough, PhD</a:t>
            </a:r>
            <a:endParaRPr sz="21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100"/>
              <a:t>Xiaoyan Zhang, PhD</a:t>
            </a:r>
            <a:endParaRPr sz="21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100"/>
              <a:t>Christopher M. Haggerty, PhD</a:t>
            </a:r>
            <a:endParaRPr sz="21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40" name="Google Shape;340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341" name="Google Shape;34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7774" y="3337324"/>
            <a:ext cx="2174675" cy="96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2" name="Google Shape;34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3888" y="3425675"/>
            <a:ext cx="3056228" cy="792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3" name="Google Shape;343;p42"/>
          <p:cNvSpPr txBox="1"/>
          <p:nvPr/>
        </p:nvSpPr>
        <p:spPr>
          <a:xfrm>
            <a:off x="3690700" y="2519125"/>
            <a:ext cx="4500600" cy="68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Ciffolillo Healthcare Technology Inventors Program</a:t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Echocardiography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9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Common Modality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Non-invasive test and rapid acquisition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2 Standard Views used for Left Ventricular Volume &amp; Ejection Fraction (EF) estimation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276" y="1152485"/>
            <a:ext cx="1602450" cy="25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7525" y="1152487"/>
            <a:ext cx="1353147" cy="25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5388400" y="3839425"/>
            <a:ext cx="32787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9D9D9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https://www.cardioserv.net/echo-mitral-valve/</a:t>
            </a:r>
            <a:endParaRPr sz="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Echocardiography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9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Common Modality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Non-invasive test and rapid acquisition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AP 2CH/4CH Views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92" name="Google Shape;92;p17" descr="&lt;math xmlns=&quot;http://www.w3.org/1998/Math/MathML&quot;&gt;&lt;mi mathcolor=&quot;#FFFFFF&quot;&gt;E&lt;/mi&gt;&lt;mi mathcolor=&quot;#FFFFFF&quot;&gt;F&lt;/mi&gt;&lt;mo mathcolor=&quot;#FFFFFF&quot;&gt;&amp;#xA0;&lt;/mo&gt;&lt;mo mathcolor=&quot;#FFFFFF&quot;&gt;=&lt;/mo&gt;&lt;mo mathcolor=&quot;#FFFFFF&quot;&gt;&amp;#xA0;&lt;/mo&gt;&lt;mfrac mathcolor=&quot;#FFFFFF&quot;&gt;&lt;mrow&gt;&lt;mi&gt;E&lt;/mi&gt;&lt;mi&gt;D&lt;/mi&gt;&lt;mi&gt;V&lt;/mi&gt;&lt;mo&gt;&amp;#xA0;&lt;/mo&gt;&lt;mo&gt;-&lt;/mo&gt;&lt;mo&gt;&amp;#xA0;&lt;/mo&gt;&lt;mi&gt;E&lt;/mi&gt;&lt;mi&gt;S&lt;/mi&gt;&lt;mi&gt;V&lt;/mi&gt;&lt;/mrow&gt;&lt;mrow&gt;&lt;mi&gt;E&lt;/mi&gt;&lt;mi&gt;D&lt;/mi&gt;&lt;mi&gt;V&lt;/mi&gt;&lt;/mrow&gt;&lt;/mfrac&gt;&lt;/math&gt;" title="E F space equals space fraction numerator E D V space minus space E S V over denominator E D V end frac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600" y="2938400"/>
            <a:ext cx="2722449" cy="67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4000" y="1152469"/>
            <a:ext cx="3343275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4711500" y="4225325"/>
            <a:ext cx="4125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Behnia et al. Clinical Medicine Insights 2013. </a:t>
            </a:r>
            <a:r>
              <a:rPr lang="en" sz="800" u="sng">
                <a:solidFill>
                  <a:srgbClr val="D9D9D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https://doi.org/10.4137/CCRPM.S12498</a:t>
            </a:r>
            <a:endParaRPr sz="800" u="sng"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1937" y="3778491"/>
            <a:ext cx="2839325" cy="1278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Echocardiography</a:t>
            </a: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9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Common Modality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Non-invasive test and rapid acquisition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AP 2CH/4CH Views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 </a:t>
            </a:r>
            <a:endParaRPr/>
          </a:p>
          <a:p>
            <a:pPr marL="457200" lvl="0" indent="-381000" algn="l" rtl="0">
              <a:spcBef>
                <a:spcPts val="2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Labor-intensive manual annotation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High Inter/intra-variability</a:t>
            </a:r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03" name="Google Shape;103;p18" descr="&lt;math xmlns=&quot;http://www.w3.org/1998/Math/MathML&quot;&gt;&lt;mi mathcolor=&quot;#FFFFFF&quot;&gt;E&lt;/mi&gt;&lt;mi mathcolor=&quot;#FFFFFF&quot;&gt;F&lt;/mi&gt;&lt;mo mathcolor=&quot;#FFFFFF&quot;&gt;&amp;#xA0;&lt;/mo&gt;&lt;mo mathcolor=&quot;#FFFFFF&quot;&gt;=&lt;/mo&gt;&lt;mo mathcolor=&quot;#FFFFFF&quot;&gt;&amp;#xA0;&lt;/mo&gt;&lt;mfrac mathcolor=&quot;#FFFFFF&quot;&gt;&lt;mrow&gt;&lt;mi&gt;E&lt;/mi&gt;&lt;mi&gt;D&lt;/mi&gt;&lt;mi&gt;V&lt;/mi&gt;&lt;mo&gt;&amp;#xA0;&lt;/mo&gt;&lt;mo&gt;-&lt;/mo&gt;&lt;mo&gt;&amp;#xA0;&lt;/mo&gt;&lt;mi&gt;E&lt;/mi&gt;&lt;mi&gt;S&lt;/mi&gt;&lt;mi&gt;V&lt;/mi&gt;&lt;/mrow&gt;&lt;mrow&gt;&lt;mi&gt;E&lt;/mi&gt;&lt;mi&gt;D&lt;/mi&gt;&lt;mi&gt;V&lt;/mi&gt;&lt;/mrow&gt;&lt;/mfrac&gt;&lt;/math&gt;" title="E F space equals space fraction numerator E D V space minus space E S V over denominator E D V end frac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600" y="2938400"/>
            <a:ext cx="2722449" cy="67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4000" y="1152469"/>
            <a:ext cx="3343275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4711500" y="4225325"/>
            <a:ext cx="4125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Behnia et al. Clinical Medicine Insights 2013. </a:t>
            </a:r>
            <a:r>
              <a:rPr lang="en" sz="800" u="sng">
                <a:solidFill>
                  <a:srgbClr val="D9D9D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https://doi.org/10.4137/CCRPM.S12498</a:t>
            </a:r>
            <a:endParaRPr sz="800" u="sng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442300" y="1142450"/>
            <a:ext cx="528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en">
                <a:solidFill>
                  <a:srgbClr val="CCCCCC"/>
                </a:solidFill>
              </a:rPr>
              <a:t>Echocardiography</a:t>
            </a:r>
            <a:endParaRPr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>
                <a:solidFill>
                  <a:srgbClr val="FFFFFF"/>
                </a:solidFill>
              </a:rPr>
              <a:t>Frame vs.Video Segmentation</a:t>
            </a:r>
            <a:endParaRPr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>
                <a:solidFill>
                  <a:srgbClr val="FFFFFF"/>
                </a:solidFill>
              </a:rPr>
              <a:t>CAMUS Dataset</a:t>
            </a:r>
            <a:endParaRPr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en">
                <a:solidFill>
                  <a:srgbClr val="CCCCCC"/>
                </a:solidFill>
              </a:rPr>
              <a:t>Experimental Results</a:t>
            </a:r>
            <a:endParaRPr>
              <a:solidFill>
                <a:srgbClr val="CCCCC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Char char="●"/>
            </a:pPr>
            <a:r>
              <a:rPr lang="en">
                <a:solidFill>
                  <a:srgbClr val="CCCCCC"/>
                </a:solidFill>
              </a:rPr>
              <a:t>Generalization to EchoNet-Dynamic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12" name="Google Shape;11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Segmentation</a:t>
            </a:r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11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Focus on spatial features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Accurate segmentation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Frames are analyzed independently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Little to no connection between segmented frames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Incommensurate performance on the 3D index, EF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20" name="Google Shape;120;p20"/>
          <p:cNvSpPr txBox="1"/>
          <p:nvPr/>
        </p:nvSpPr>
        <p:spPr>
          <a:xfrm>
            <a:off x="5233725" y="1026475"/>
            <a:ext cx="3180900" cy="2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    AP 2CH ED             AP 2CH ES</a:t>
            </a:r>
            <a:endParaRPr sz="400"/>
          </a:p>
        </p:txBody>
      </p:sp>
      <p:sp>
        <p:nvSpPr>
          <p:cNvPr id="121" name="Google Shape;121;p20"/>
          <p:cNvSpPr txBox="1"/>
          <p:nvPr/>
        </p:nvSpPr>
        <p:spPr>
          <a:xfrm>
            <a:off x="5233725" y="2968375"/>
            <a:ext cx="3180900" cy="2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    AP 4CH ED             AP 4CH ES</a:t>
            </a:r>
            <a:endParaRPr sz="400"/>
          </a:p>
        </p:txBody>
      </p:sp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 l="3485" t="2743" r="2573" b="3297"/>
          <a:stretch/>
        </p:blipFill>
        <p:spPr>
          <a:xfrm>
            <a:off x="5233725" y="1330557"/>
            <a:ext cx="1570500" cy="157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4">
            <a:alphaModFix/>
          </a:blip>
          <a:srcRect l="3662" t="2372" r="2193" b="3118"/>
          <a:stretch/>
        </p:blipFill>
        <p:spPr>
          <a:xfrm>
            <a:off x="6799663" y="1330549"/>
            <a:ext cx="1579677" cy="157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 rotWithShape="1">
          <a:blip r:embed="rId5">
            <a:alphaModFix/>
          </a:blip>
          <a:srcRect l="3144" t="2743" r="2711" b="3632"/>
          <a:stretch/>
        </p:blipFill>
        <p:spPr>
          <a:xfrm>
            <a:off x="5233725" y="3272454"/>
            <a:ext cx="1595063" cy="158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6">
            <a:alphaModFix/>
          </a:blip>
          <a:srcRect l="3483" t="2792" r="2381" b="3513"/>
          <a:stretch/>
        </p:blipFill>
        <p:spPr>
          <a:xfrm>
            <a:off x="6819562" y="3272460"/>
            <a:ext cx="1595063" cy="1587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4833950" y="4858825"/>
            <a:ext cx="4125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D9D9D9"/>
                </a:solidFill>
              </a:rPr>
              <a:t>Stough et al. SPIE Medical Imaging 2020. </a:t>
            </a:r>
            <a:r>
              <a:rPr lang="en" sz="800" u="sng">
                <a:solidFill>
                  <a:srgbClr val="D9D9D9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https://doi.org/10.1117/12.2547375</a:t>
            </a:r>
            <a:endParaRPr sz="800" u="sng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21650" y="237744"/>
            <a:ext cx="7700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Segmentation</a:t>
            </a:r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13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Analyze ED-ES video clips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Extract both spatial and temporal features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Temporal-coherent segmentation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Improved estimation on EDV, ESV, &amp; EF</a:t>
            </a:r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 l="27407" t="13785" r="24400" b="13355"/>
          <a:stretch/>
        </p:blipFill>
        <p:spPr>
          <a:xfrm>
            <a:off x="6392950" y="2935235"/>
            <a:ext cx="1886051" cy="187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4">
            <a:alphaModFix/>
          </a:blip>
          <a:srcRect l="27328" t="13880" r="24035" b="13597"/>
          <a:stretch/>
        </p:blipFill>
        <p:spPr>
          <a:xfrm>
            <a:off x="6392950" y="1061375"/>
            <a:ext cx="1886051" cy="187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5424775" y="1767813"/>
            <a:ext cx="924300" cy="462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AP 2CH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5424775" y="3640388"/>
            <a:ext cx="924300" cy="462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AP 4CH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1187</Words>
  <Application>Microsoft Office PowerPoint</Application>
  <PresentationFormat>全屏显示(16:9)</PresentationFormat>
  <Paragraphs>215</Paragraphs>
  <Slides>30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3" baseType="lpstr">
      <vt:lpstr>Arial</vt:lpstr>
      <vt:lpstr>Courier New</vt:lpstr>
      <vt:lpstr>Simple Light</vt:lpstr>
      <vt:lpstr>Assessing the Generalizability of Temporally-Coherent Echocardiography Video Segmentation</vt:lpstr>
      <vt:lpstr>Outline</vt:lpstr>
      <vt:lpstr>Echocardiography</vt:lpstr>
      <vt:lpstr>Echocardiography</vt:lpstr>
      <vt:lpstr>Echocardiography</vt:lpstr>
      <vt:lpstr>Echocardiography</vt:lpstr>
      <vt:lpstr>Outline</vt:lpstr>
      <vt:lpstr>Frame Segmentation</vt:lpstr>
      <vt:lpstr>Video Segmentation</vt:lpstr>
      <vt:lpstr>CAMUS Dataset</vt:lpstr>
      <vt:lpstr>CNN: CLAS</vt:lpstr>
      <vt:lpstr>CNN: CLAS</vt:lpstr>
      <vt:lpstr>Outline</vt:lpstr>
      <vt:lpstr>Experiment on CAMUS</vt:lpstr>
      <vt:lpstr>10-fold CV Results</vt:lpstr>
      <vt:lpstr>Derived LV Volume</vt:lpstr>
      <vt:lpstr>Derived LV Volume</vt:lpstr>
      <vt:lpstr>Derived Ejection Fraction</vt:lpstr>
      <vt:lpstr>50 Hold-out Test Patients</vt:lpstr>
      <vt:lpstr>50 Hold-out Test Patients</vt:lpstr>
      <vt:lpstr>Outline</vt:lpstr>
      <vt:lpstr>EchoNet-Dynamic </vt:lpstr>
      <vt:lpstr>Putative ED-ES clips</vt:lpstr>
      <vt:lpstr>Putative ED-ES clips</vt:lpstr>
      <vt:lpstr>Test-time Augmentation</vt:lpstr>
      <vt:lpstr>Test-time Augmentation</vt:lpstr>
      <vt:lpstr>Performance on Test Set</vt:lpstr>
      <vt:lpstr>Performance on Test Set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Generalizability of Temporally-Coherent Echocardiography Video Segmentation</dc:title>
  <cp:lastModifiedBy>Yida Chen</cp:lastModifiedBy>
  <cp:revision>1</cp:revision>
  <dcterms:modified xsi:type="dcterms:W3CDTF">2021-04-09T03:00:04Z</dcterms:modified>
</cp:coreProperties>
</file>