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256" r:id="rId2"/>
    <p:sldId id="259" r:id="rId3"/>
    <p:sldId id="265" r:id="rId4"/>
    <p:sldId id="258" r:id="rId5"/>
    <p:sldId id="262" r:id="rId6"/>
    <p:sldId id="266" r:id="rId7"/>
    <p:sldId id="264" r:id="rId8"/>
    <p:sldId id="260" r:id="rId9"/>
    <p:sldId id="261" r:id="rId10"/>
    <p:sldId id="284" r:id="rId11"/>
    <p:sldId id="282" r:id="rId12"/>
    <p:sldId id="287" r:id="rId13"/>
    <p:sldId id="289" r:id="rId14"/>
    <p:sldId id="286" r:id="rId15"/>
    <p:sldId id="288" r:id="rId16"/>
    <p:sldId id="290" r:id="rId17"/>
    <p:sldId id="293" r:id="rId18"/>
    <p:sldId id="292" r:id="rId19"/>
    <p:sldId id="280" r:id="rId20"/>
    <p:sldId id="279" r:id="rId2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4964"/>
    <a:srgbClr val="23469D"/>
    <a:srgbClr val="F1C12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83427"/>
  </p:normalViewPr>
  <p:slideViewPr>
    <p:cSldViewPr snapToGrid="0" snapToObjects="1">
      <p:cViewPr varScale="1">
        <p:scale>
          <a:sx n="120" d="100"/>
          <a:sy n="120" d="100"/>
        </p:scale>
        <p:origin x="200" y="432"/>
      </p:cViewPr>
      <p:guideLst>
        <p:guide orient="horz" pos="1620"/>
        <p:guide pos="2880"/>
      </p:guideLst>
    </p:cSldViewPr>
  </p:slideViewPr>
  <p:outlineViewPr>
    <p:cViewPr>
      <p:scale>
        <a:sx n="1" d="2"/>
        <a:sy n="1" d="2"/>
      </p:scale>
      <p:origin x="0" y="0"/>
    </p:cViewPr>
    <p:sldLst>
      <p:sld r:id="rId1" collapse="1"/>
    </p:sldLst>
  </p:outlineViewPr>
  <p:notesTextViewPr>
    <p:cViewPr>
      <p:scale>
        <a:sx n="1" d="1"/>
        <a:sy n="1" d="1"/>
      </p:scale>
      <p:origin x="0" y="-672"/>
    </p:cViewPr>
  </p:notesTextViewPr>
  <p:notesViewPr>
    <p:cSldViewPr snapToGrid="0" snapToObjects="1">
      <p:cViewPr varScale="1">
        <p:scale>
          <a:sx n="88" d="100"/>
          <a:sy n="88" d="100"/>
        </p:scale>
        <p:origin x="296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oleObject" Target="file:///H:\Users\iac002\Downloads\Diffusion%20Thesi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H:\Users\iac002\Downloads\Diffusion%20Thesi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iancoates\Downloads\Diffusion%20Thesi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iancoates\Downloads\Diffusion%20Thesi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20241791675267"/>
          <c:y val="5.0218325698733898E-2"/>
          <c:w val="0.81900390845100357"/>
          <c:h val="0.79966698456029128"/>
        </c:manualLayout>
      </c:layout>
      <c:scatterChart>
        <c:scatterStyle val="lineMarker"/>
        <c:varyColors val="0"/>
        <c:ser>
          <c:idx val="0"/>
          <c:order val="0"/>
          <c:tx>
            <c:v>SEBS 10%</c:v>
          </c:tx>
          <c:spPr>
            <a:ln w="25400" cap="rnd">
              <a:noFill/>
              <a:round/>
            </a:ln>
            <a:effectLst/>
          </c:spPr>
          <c:marker>
            <c:symbol val="circle"/>
            <c:size val="5"/>
            <c:spPr>
              <a:solidFill>
                <a:schemeClr val="tx1"/>
              </a:solidFill>
              <a:ln w="9525">
                <a:solidFill>
                  <a:schemeClr val="tx1"/>
                </a:solidFill>
              </a:ln>
              <a:effectLst/>
            </c:spPr>
          </c:marker>
          <c:trendline>
            <c:spPr>
              <a:ln w="19050" cap="rnd">
                <a:solidFill>
                  <a:schemeClr val="tx1"/>
                </a:solidFill>
                <a:prstDash val="solid"/>
              </a:ln>
              <a:effectLst/>
            </c:spPr>
            <c:trendlineType val="linear"/>
            <c:dispRSqr val="0"/>
            <c:dispEq val="0"/>
          </c:trendline>
          <c:xVal>
            <c:numRef>
              <c:f>'Thesis Graphs'!$B$15:$B$18</c:f>
              <c:numCache>
                <c:formatCode>General</c:formatCode>
                <c:ptCount val="4"/>
                <c:pt idx="0">
                  <c:v>0.25840944198100252</c:v>
                </c:pt>
                <c:pt idx="1">
                  <c:v>0.51853981933807103</c:v>
                </c:pt>
                <c:pt idx="2">
                  <c:v>0.80703915340880428</c:v>
                </c:pt>
                <c:pt idx="3">
                  <c:v>1.0750726771878103</c:v>
                </c:pt>
              </c:numCache>
            </c:numRef>
          </c:xVal>
          <c:yVal>
            <c:numRef>
              <c:f>'Thesis Graphs'!$A$15:$A$18</c:f>
              <c:numCache>
                <c:formatCode>General</c:formatCode>
                <c:ptCount val="4"/>
                <c:pt idx="0">
                  <c:v>104</c:v>
                </c:pt>
                <c:pt idx="1">
                  <c:v>110</c:v>
                </c:pt>
                <c:pt idx="2">
                  <c:v>115</c:v>
                </c:pt>
                <c:pt idx="3">
                  <c:v>120</c:v>
                </c:pt>
              </c:numCache>
            </c:numRef>
          </c:yVal>
          <c:smooth val="0"/>
          <c:extLst>
            <c:ext xmlns:c16="http://schemas.microsoft.com/office/drawing/2014/chart" uri="{C3380CC4-5D6E-409C-BE32-E72D297353CC}">
              <c16:uniqueId val="{00000001-1AD9-1C46-B3F7-DD083D59CBA8}"/>
            </c:ext>
          </c:extLst>
        </c:ser>
        <c:ser>
          <c:idx val="1"/>
          <c:order val="1"/>
          <c:tx>
            <c:v>SEBS 15%</c:v>
          </c:tx>
          <c:spPr>
            <a:ln w="25400" cap="rnd">
              <a:noFill/>
              <a:round/>
            </a:ln>
            <a:effectLst/>
          </c:spPr>
          <c:marker>
            <c:symbol val="triangle"/>
            <c:size val="5"/>
            <c:spPr>
              <a:solidFill>
                <a:schemeClr val="tx1"/>
              </a:solidFill>
              <a:ln w="9525">
                <a:solidFill>
                  <a:schemeClr val="tx1"/>
                </a:solidFill>
              </a:ln>
              <a:effectLst/>
            </c:spPr>
          </c:marker>
          <c:trendline>
            <c:spPr>
              <a:ln w="19050" cap="rnd">
                <a:solidFill>
                  <a:schemeClr val="tx1"/>
                </a:solidFill>
                <a:prstDash val="solid"/>
              </a:ln>
              <a:effectLst/>
            </c:spPr>
            <c:trendlineType val="linear"/>
            <c:dispRSqr val="0"/>
            <c:dispEq val="0"/>
          </c:trendline>
          <c:xVal>
            <c:numRef>
              <c:f>'Thesis Graphs'!$B$20:$B$23</c:f>
              <c:numCache>
                <c:formatCode>General</c:formatCode>
                <c:ptCount val="4"/>
                <c:pt idx="0">
                  <c:v>1.0220303464118343</c:v>
                </c:pt>
                <c:pt idx="1">
                  <c:v>0.77596892504054227</c:v>
                </c:pt>
                <c:pt idx="2">
                  <c:v>0.49681690033562992</c:v>
                </c:pt>
                <c:pt idx="3">
                  <c:v>0.24529090738031914</c:v>
                </c:pt>
              </c:numCache>
            </c:numRef>
          </c:xVal>
          <c:yVal>
            <c:numRef>
              <c:f>'Thesis Graphs'!$A$20:$A$23</c:f>
              <c:numCache>
                <c:formatCode>General</c:formatCode>
                <c:ptCount val="4"/>
                <c:pt idx="0">
                  <c:v>126</c:v>
                </c:pt>
                <c:pt idx="1">
                  <c:v>120</c:v>
                </c:pt>
                <c:pt idx="2">
                  <c:v>118</c:v>
                </c:pt>
                <c:pt idx="3">
                  <c:v>113</c:v>
                </c:pt>
              </c:numCache>
            </c:numRef>
          </c:yVal>
          <c:smooth val="0"/>
          <c:extLst>
            <c:ext xmlns:c16="http://schemas.microsoft.com/office/drawing/2014/chart" uri="{C3380CC4-5D6E-409C-BE32-E72D297353CC}">
              <c16:uniqueId val="{00000003-1AD9-1C46-B3F7-DD083D59CBA8}"/>
            </c:ext>
          </c:extLst>
        </c:ser>
        <c:dLbls>
          <c:showLegendKey val="0"/>
          <c:showVal val="0"/>
          <c:showCatName val="0"/>
          <c:showSerName val="0"/>
          <c:showPercent val="0"/>
          <c:showBubbleSize val="0"/>
        </c:dLbls>
        <c:axId val="361312959"/>
        <c:axId val="361314607"/>
      </c:scatterChart>
      <c:valAx>
        <c:axId val="361312959"/>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dirty="0">
                    <a:solidFill>
                      <a:schemeClr val="tx1"/>
                    </a:solidFill>
                    <a:latin typeface="Arial" panose="020B0604020202020204" pitchFamily="34" charset="0"/>
                    <a:cs typeface="Arial" panose="020B0604020202020204" pitchFamily="34" charset="0"/>
                  </a:rPr>
                  <a:t>Concentration Styrene</a:t>
                </a:r>
                <a:r>
                  <a:rPr lang="en-US" baseline="0" dirty="0">
                    <a:solidFill>
                      <a:schemeClr val="tx1"/>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Homopolymer (%)</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solidFill>
            <a:schemeClr val="bg1"/>
          </a:solid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61314607"/>
        <c:crosses val="autoZero"/>
        <c:crossBetween val="midCat"/>
      </c:valAx>
      <c:valAx>
        <c:axId val="361314607"/>
        <c:scaling>
          <c:orientation val="minMax"/>
          <c:min val="100"/>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dirty="0">
                    <a:solidFill>
                      <a:schemeClr val="tx1"/>
                    </a:solidFill>
                    <a:latin typeface="Arial" panose="020B0604020202020204" pitchFamily="34" charset="0"/>
                    <a:cs typeface="Arial" panose="020B0604020202020204" pitchFamily="34" charset="0"/>
                  </a:rPr>
                  <a:t>PS Micelle</a:t>
                </a:r>
                <a:r>
                  <a:rPr lang="en-US" baseline="0" dirty="0">
                    <a:solidFill>
                      <a:schemeClr val="tx1"/>
                    </a:solidFill>
                    <a:latin typeface="Arial" panose="020B0604020202020204" pitchFamily="34" charset="0"/>
                    <a:cs typeface="Arial" panose="020B0604020202020204" pitchFamily="34" charset="0"/>
                  </a:rPr>
                  <a:t> Radius (</a:t>
                </a:r>
                <a:r>
                  <a:rPr lang="en-US" sz="1000" b="0" i="0" u="none" strike="noStrike" baseline="0" dirty="0" err="1">
                    <a:effectLst/>
                    <a:latin typeface="Arial" panose="020B0604020202020204" pitchFamily="34" charset="0"/>
                    <a:cs typeface="Arial" panose="020B0604020202020204" pitchFamily="34" charset="0"/>
                  </a:rPr>
                  <a:t>Å</a:t>
                </a:r>
                <a:r>
                  <a:rPr lang="en-US" baseline="0" dirty="0">
                    <a:solidFill>
                      <a:schemeClr val="tx1"/>
                    </a:solidFill>
                    <a:latin typeface="Arial" panose="020B0604020202020204" pitchFamily="34" charset="0"/>
                    <a:cs typeface="Arial" panose="020B0604020202020204" pitchFamily="34" charset="0"/>
                  </a:rPr>
                  <a:t>)</a:t>
                </a:r>
                <a:endParaRPr lang="en-US" dirty="0">
                  <a:solidFill>
                    <a:schemeClr val="tx1"/>
                  </a:solidFill>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solidFill>
            <a:schemeClr val="bg1"/>
          </a:solid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61312959"/>
        <c:crosses val="autoZero"/>
        <c:crossBetween val="midCat"/>
      </c:valAx>
      <c:spPr>
        <a:noFill/>
        <a:ln>
          <a:noFill/>
        </a:ln>
        <a:effectLst/>
      </c:spPr>
    </c:plotArea>
    <c:legend>
      <c:legendPos val="r"/>
      <c:legendEntry>
        <c:idx val="0"/>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legendEntry>
        <c:idx val="2"/>
        <c:delete val="1"/>
      </c:legendEntry>
      <c:legendEntry>
        <c:idx val="3"/>
        <c:delete val="1"/>
      </c:legendEntry>
      <c:layout>
        <c:manualLayout>
          <c:xMode val="edge"/>
          <c:yMode val="edge"/>
          <c:x val="0.64923196676823325"/>
          <c:y val="0.60138196375491415"/>
          <c:w val="0.24524071192342745"/>
          <c:h val="0.1361274133778547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20241791675267"/>
          <c:y val="5.0218325698733898E-2"/>
          <c:w val="0.81900390845100357"/>
          <c:h val="0.79966698456029128"/>
        </c:manualLayout>
      </c:layout>
      <c:scatterChart>
        <c:scatterStyle val="lineMarker"/>
        <c:varyColors val="0"/>
        <c:ser>
          <c:idx val="0"/>
          <c:order val="0"/>
          <c:tx>
            <c:v>SEBS 10%</c:v>
          </c:tx>
          <c:spPr>
            <a:ln w="25400" cap="rnd">
              <a:noFill/>
              <a:round/>
            </a:ln>
            <a:effectLst/>
          </c:spPr>
          <c:marker>
            <c:symbol val="circle"/>
            <c:size val="5"/>
            <c:spPr>
              <a:solidFill>
                <a:schemeClr val="tx1"/>
              </a:solidFill>
              <a:ln w="9525">
                <a:solidFill>
                  <a:schemeClr val="tx1"/>
                </a:solidFill>
              </a:ln>
              <a:effectLst/>
            </c:spPr>
          </c:marker>
          <c:trendline>
            <c:spPr>
              <a:ln w="19050" cap="rnd">
                <a:solidFill>
                  <a:schemeClr val="tx1"/>
                </a:solidFill>
                <a:prstDash val="solid"/>
              </a:ln>
              <a:effectLst/>
            </c:spPr>
            <c:trendlineType val="linear"/>
            <c:dispRSqr val="0"/>
            <c:dispEq val="0"/>
          </c:trendline>
          <c:xVal>
            <c:numRef>
              <c:f>'Thesis Graphs'!$B$27:$B$30</c:f>
              <c:numCache>
                <c:formatCode>General</c:formatCode>
                <c:ptCount val="4"/>
                <c:pt idx="0">
                  <c:v>0.25840944198100252</c:v>
                </c:pt>
                <c:pt idx="1">
                  <c:v>0.51853981933807103</c:v>
                </c:pt>
                <c:pt idx="2">
                  <c:v>0.80703915340880428</c:v>
                </c:pt>
                <c:pt idx="3">
                  <c:v>1.0750726771878103</c:v>
                </c:pt>
              </c:numCache>
            </c:numRef>
          </c:xVal>
          <c:yVal>
            <c:numRef>
              <c:f>'Thesis Graphs'!$A$27:$A$30</c:f>
              <c:numCache>
                <c:formatCode>General</c:formatCode>
                <c:ptCount val="4"/>
                <c:pt idx="0">
                  <c:v>342</c:v>
                </c:pt>
                <c:pt idx="1">
                  <c:v>340</c:v>
                </c:pt>
                <c:pt idx="2">
                  <c:v>340</c:v>
                </c:pt>
                <c:pt idx="3">
                  <c:v>340</c:v>
                </c:pt>
              </c:numCache>
            </c:numRef>
          </c:yVal>
          <c:smooth val="0"/>
          <c:extLst>
            <c:ext xmlns:c16="http://schemas.microsoft.com/office/drawing/2014/chart" uri="{C3380CC4-5D6E-409C-BE32-E72D297353CC}">
              <c16:uniqueId val="{00000001-1B6E-1144-AE5A-7923493B26DD}"/>
            </c:ext>
          </c:extLst>
        </c:ser>
        <c:ser>
          <c:idx val="1"/>
          <c:order val="1"/>
          <c:tx>
            <c:v>SEBS 15%</c:v>
          </c:tx>
          <c:spPr>
            <a:ln w="25400" cap="rnd">
              <a:noFill/>
              <a:round/>
            </a:ln>
            <a:effectLst/>
          </c:spPr>
          <c:marker>
            <c:symbol val="triangle"/>
            <c:size val="5"/>
            <c:spPr>
              <a:solidFill>
                <a:schemeClr val="tx1"/>
              </a:solidFill>
              <a:ln w="9525" cap="rnd">
                <a:solidFill>
                  <a:schemeClr val="tx1"/>
                </a:solidFill>
              </a:ln>
              <a:effectLst/>
            </c:spPr>
          </c:marker>
          <c:trendline>
            <c:spPr>
              <a:ln w="19050" cap="rnd">
                <a:solidFill>
                  <a:schemeClr val="tx1"/>
                </a:solidFill>
                <a:prstDash val="solid"/>
              </a:ln>
              <a:effectLst/>
            </c:spPr>
            <c:trendlineType val="linear"/>
            <c:dispRSqr val="0"/>
            <c:dispEq val="0"/>
          </c:trendline>
          <c:xVal>
            <c:numRef>
              <c:f>'Thesis Graphs'!$B$32:$B$35</c:f>
              <c:numCache>
                <c:formatCode>General</c:formatCode>
                <c:ptCount val="4"/>
                <c:pt idx="0">
                  <c:v>1.0220303464118343</c:v>
                </c:pt>
                <c:pt idx="1">
                  <c:v>0.77596892504054227</c:v>
                </c:pt>
                <c:pt idx="2">
                  <c:v>0.49681690033562992</c:v>
                </c:pt>
                <c:pt idx="3">
                  <c:v>0.24529090738031914</c:v>
                </c:pt>
              </c:numCache>
            </c:numRef>
          </c:xVal>
          <c:yVal>
            <c:numRef>
              <c:f>'Thesis Graphs'!$A$32:$A$35</c:f>
              <c:numCache>
                <c:formatCode>General</c:formatCode>
                <c:ptCount val="4"/>
                <c:pt idx="0">
                  <c:v>316</c:v>
                </c:pt>
                <c:pt idx="1">
                  <c:v>316</c:v>
                </c:pt>
                <c:pt idx="2">
                  <c:v>316</c:v>
                </c:pt>
                <c:pt idx="3">
                  <c:v>318</c:v>
                </c:pt>
              </c:numCache>
            </c:numRef>
          </c:yVal>
          <c:smooth val="0"/>
          <c:extLst>
            <c:ext xmlns:c16="http://schemas.microsoft.com/office/drawing/2014/chart" uri="{C3380CC4-5D6E-409C-BE32-E72D297353CC}">
              <c16:uniqueId val="{00000003-1B6E-1144-AE5A-7923493B26DD}"/>
            </c:ext>
          </c:extLst>
        </c:ser>
        <c:dLbls>
          <c:showLegendKey val="0"/>
          <c:showVal val="0"/>
          <c:showCatName val="0"/>
          <c:showSerName val="0"/>
          <c:showPercent val="0"/>
          <c:showBubbleSize val="0"/>
        </c:dLbls>
        <c:axId val="361312959"/>
        <c:axId val="361314607"/>
      </c:scatterChart>
      <c:valAx>
        <c:axId val="361312959"/>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r>
                  <a:rPr lang="en-US">
                    <a:solidFill>
                      <a:schemeClr val="tx1"/>
                    </a:solidFill>
                    <a:latin typeface="Arial" panose="020B0604020202020204" pitchFamily="34" charset="0"/>
                    <a:cs typeface="Arial" panose="020B0604020202020204" pitchFamily="34" charset="0"/>
                  </a:rPr>
                  <a:t>Concnetration Styrene</a:t>
                </a:r>
                <a:r>
                  <a:rPr lang="en-US" baseline="0">
                    <a:solidFill>
                      <a:schemeClr val="tx1"/>
                    </a:solidFill>
                    <a:latin typeface="Arial" panose="020B0604020202020204" pitchFamily="34" charset="0"/>
                    <a:cs typeface="Arial" panose="020B0604020202020204" pitchFamily="34" charset="0"/>
                  </a:rPr>
                  <a:t> </a:t>
                </a:r>
                <a:r>
                  <a:rPr lang="en-US">
                    <a:solidFill>
                      <a:schemeClr val="tx1"/>
                    </a:solidFill>
                    <a:latin typeface="Arial" panose="020B0604020202020204" pitchFamily="34" charset="0"/>
                    <a:cs typeface="Arial" panose="020B0604020202020204" pitchFamily="34" charset="0"/>
                  </a:rPr>
                  <a:t>Homopolymer (%)</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solidFill>
            <a:schemeClr val="bg1"/>
          </a:solid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61314607"/>
        <c:crosses val="autoZero"/>
        <c:crossBetween val="midCat"/>
      </c:valAx>
      <c:valAx>
        <c:axId val="361314607"/>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r>
                  <a:rPr lang="en-US">
                    <a:solidFill>
                      <a:schemeClr val="tx1"/>
                    </a:solidFill>
                    <a:latin typeface="Arial" panose="020B0604020202020204" pitchFamily="34" charset="0"/>
                    <a:cs typeface="Arial" panose="020B0604020202020204" pitchFamily="34" charset="0"/>
                  </a:rPr>
                  <a:t>PS to PS Domain Distance </a:t>
                </a:r>
                <a:r>
                  <a:rPr lang="en-US" baseline="0">
                    <a:solidFill>
                      <a:schemeClr val="tx1"/>
                    </a:solidFill>
                    <a:latin typeface="Arial" panose="020B0604020202020204" pitchFamily="34" charset="0"/>
                    <a:cs typeface="Arial" panose="020B0604020202020204" pitchFamily="34" charset="0"/>
                  </a:rPr>
                  <a:t>(</a:t>
                </a:r>
                <a:r>
                  <a:rPr lang="en-US" sz="1000" b="0" i="0" u="none" strike="noStrike" baseline="0">
                    <a:effectLst/>
                    <a:latin typeface="Arial" panose="020B0604020202020204" pitchFamily="34" charset="0"/>
                    <a:cs typeface="Arial" panose="020B0604020202020204" pitchFamily="34" charset="0"/>
                  </a:rPr>
                  <a:t>Å</a:t>
                </a:r>
                <a:r>
                  <a:rPr lang="en-US" sz="1000" b="0" i="0" u="none" strike="noStrike" baseline="0">
                    <a:latin typeface="Arial" panose="020B0604020202020204" pitchFamily="34" charset="0"/>
                    <a:cs typeface="Arial" panose="020B0604020202020204" pitchFamily="34" charset="0"/>
                  </a:rPr>
                  <a:t> </a:t>
                </a:r>
                <a:r>
                  <a:rPr lang="en-US" baseline="0">
                    <a:solidFill>
                      <a:schemeClr val="tx1"/>
                    </a:solidFill>
                    <a:latin typeface="Arial" panose="020B0604020202020204" pitchFamily="34" charset="0"/>
                    <a:cs typeface="Arial" panose="020B0604020202020204" pitchFamily="34" charset="0"/>
                  </a:rPr>
                  <a:t>)</a:t>
                </a:r>
                <a:endParaRPr lang="en-US">
                  <a:solidFill>
                    <a:schemeClr val="tx1"/>
                  </a:solidFill>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solidFill>
            <a:schemeClr val="bg1"/>
          </a:solid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61312959"/>
        <c:crosses val="autoZero"/>
        <c:crossBetween val="midCat"/>
      </c:valAx>
      <c:spPr>
        <a:noFill/>
        <a:ln>
          <a:noFill/>
        </a:ln>
        <a:effectLst/>
      </c:spPr>
    </c:plotArea>
    <c:legend>
      <c:legendPos val="r"/>
      <c:legendEntry>
        <c:idx val="2"/>
        <c:delete val="1"/>
      </c:legendEntry>
      <c:legendEntry>
        <c:idx val="3"/>
        <c:delete val="1"/>
      </c:legendEntry>
      <c:layout>
        <c:manualLayout>
          <c:xMode val="edge"/>
          <c:yMode val="edge"/>
          <c:x val="0.79873392276477384"/>
          <c:y val="0.67972178684819862"/>
          <c:w val="0.18680110719948403"/>
          <c:h val="0.1637886385640858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94397913980531"/>
          <c:y val="5.0218325698733898E-2"/>
          <c:w val="0.75962148035842947"/>
          <c:h val="0.81303674528432657"/>
        </c:manualLayout>
      </c:layout>
      <c:scatterChart>
        <c:scatterStyle val="lineMarker"/>
        <c:varyColors val="0"/>
        <c:ser>
          <c:idx val="0"/>
          <c:order val="0"/>
          <c:tx>
            <c:v>SEBS 10%</c:v>
          </c:tx>
          <c:spPr>
            <a:ln w="25400" cap="rnd">
              <a:noFill/>
              <a:round/>
            </a:ln>
            <a:effectLst/>
          </c:spPr>
          <c:marker>
            <c:symbol val="circle"/>
            <c:size val="5"/>
            <c:spPr>
              <a:solidFill>
                <a:schemeClr val="tx1"/>
              </a:solidFill>
              <a:ln w="9525">
                <a:solidFill>
                  <a:schemeClr val="tx1"/>
                </a:solidFill>
              </a:ln>
              <a:effectLst/>
            </c:spPr>
          </c:marker>
          <c:trendline>
            <c:spPr>
              <a:ln w="19050" cap="rnd">
                <a:solidFill>
                  <a:schemeClr val="tx1"/>
                </a:solidFill>
                <a:prstDash val="solid"/>
              </a:ln>
              <a:effectLst/>
            </c:spPr>
            <c:trendlineType val="linear"/>
            <c:dispRSqr val="0"/>
            <c:dispEq val="0"/>
          </c:trendline>
          <c:errBars>
            <c:errDir val="y"/>
            <c:errBarType val="both"/>
            <c:errValType val="cust"/>
            <c:noEndCap val="0"/>
            <c:plus>
              <c:numRef>
                <c:f>'Thesis Graphs'!$E$39</c:f>
                <c:numCache>
                  <c:formatCode>General</c:formatCode>
                  <c:ptCount val="1"/>
                  <c:pt idx="0">
                    <c:v>2.3031600000000006E-10</c:v>
                  </c:pt>
                </c:numCache>
              </c:numRef>
            </c:plus>
            <c:minus>
              <c:numRef>
                <c:f>'Thesis Graphs'!$F$39</c:f>
                <c:numCache>
                  <c:formatCode>General</c:formatCode>
                  <c:ptCount val="1"/>
                  <c:pt idx="0">
                    <c:v>2.2750600000000014E-10</c:v>
                  </c:pt>
                </c:numCache>
              </c:numRef>
            </c:minus>
            <c:spPr>
              <a:noFill/>
              <a:ln w="9525" cap="flat" cmpd="sng" algn="ctr">
                <a:solidFill>
                  <a:schemeClr val="tx1">
                    <a:lumMod val="65000"/>
                    <a:lumOff val="35000"/>
                  </a:schemeClr>
                </a:solidFill>
                <a:round/>
              </a:ln>
              <a:effectLst/>
            </c:spPr>
          </c:errBars>
          <c:xVal>
            <c:numRef>
              <c:f>'Thesis Graphs'!$B$39</c:f>
              <c:numCache>
                <c:formatCode>General</c:formatCode>
                <c:ptCount val="1"/>
                <c:pt idx="0">
                  <c:v>0.25840944198100252</c:v>
                </c:pt>
              </c:numCache>
            </c:numRef>
          </c:xVal>
          <c:yVal>
            <c:numRef>
              <c:f>'Thesis Graphs'!$A$39</c:f>
              <c:numCache>
                <c:formatCode>0.00E+00</c:formatCode>
                <c:ptCount val="1"/>
                <c:pt idx="0">
                  <c:v>6.82E-9</c:v>
                </c:pt>
              </c:numCache>
            </c:numRef>
          </c:yVal>
          <c:smooth val="0"/>
          <c:extLst>
            <c:ext xmlns:c16="http://schemas.microsoft.com/office/drawing/2014/chart" uri="{C3380CC4-5D6E-409C-BE32-E72D297353CC}">
              <c16:uniqueId val="{00000001-E17B-3D4E-9FAF-1302415DC0DA}"/>
            </c:ext>
          </c:extLst>
        </c:ser>
        <c:ser>
          <c:idx val="1"/>
          <c:order val="1"/>
          <c:tx>
            <c:v>SEBS 15%</c:v>
          </c:tx>
          <c:spPr>
            <a:ln w="25400" cap="rnd">
              <a:noFill/>
              <a:round/>
            </a:ln>
            <a:effectLst/>
          </c:spPr>
          <c:marker>
            <c:symbol val="triangle"/>
            <c:size val="5"/>
            <c:spPr>
              <a:solidFill>
                <a:schemeClr val="tx1"/>
              </a:solidFill>
              <a:ln w="9525" cap="rnd">
                <a:solidFill>
                  <a:schemeClr val="tx1"/>
                </a:solidFill>
              </a:ln>
              <a:effectLst/>
            </c:spPr>
          </c:marker>
          <c:trendline>
            <c:spPr>
              <a:ln w="19050" cap="rnd">
                <a:solidFill>
                  <a:schemeClr val="tx1"/>
                </a:solidFill>
                <a:prstDash val="solid"/>
              </a:ln>
              <a:effectLst/>
            </c:spPr>
            <c:trendlineType val="linear"/>
            <c:dispRSqr val="0"/>
            <c:dispEq val="0"/>
          </c:trendline>
          <c:errBars>
            <c:errDir val="y"/>
            <c:errBarType val="both"/>
            <c:errValType val="cust"/>
            <c:noEndCap val="0"/>
            <c:plus>
              <c:numRef>
                <c:f>'Thesis Graphs'!$E$47</c:f>
                <c:numCache>
                  <c:formatCode>General</c:formatCode>
                  <c:ptCount val="1"/>
                  <c:pt idx="0">
                    <c:v>1.639485000000008E-10</c:v>
                  </c:pt>
                </c:numCache>
              </c:numRef>
            </c:plus>
            <c:minus>
              <c:numRef>
                <c:f>'Thesis Graphs'!$F$47</c:f>
                <c:numCache>
                  <c:formatCode>General</c:formatCode>
                  <c:ptCount val="1"/>
                  <c:pt idx="0">
                    <c:v>1.6720599999999943E-10</c:v>
                  </c:pt>
                </c:numCache>
              </c:numRef>
            </c:minus>
            <c:spPr>
              <a:noFill/>
              <a:ln w="9525" cap="flat" cmpd="sng" algn="ctr">
                <a:solidFill>
                  <a:schemeClr val="tx1">
                    <a:lumMod val="65000"/>
                    <a:lumOff val="35000"/>
                  </a:schemeClr>
                </a:solidFill>
                <a:round/>
              </a:ln>
              <a:effectLst/>
            </c:spPr>
          </c:errBars>
          <c:xVal>
            <c:numRef>
              <c:f>'Thesis Graphs'!$B$44</c:f>
              <c:numCache>
                <c:formatCode>General</c:formatCode>
                <c:ptCount val="1"/>
                <c:pt idx="0">
                  <c:v>1.0220303464118343</c:v>
                </c:pt>
              </c:numCache>
            </c:numRef>
          </c:xVal>
          <c:yVal>
            <c:numRef>
              <c:f>'Thesis Graphs'!$A$44</c:f>
              <c:numCache>
                <c:formatCode>0.00E+00</c:formatCode>
                <c:ptCount val="1"/>
                <c:pt idx="0">
                  <c:v>4.8900000000000003E-9</c:v>
                </c:pt>
              </c:numCache>
            </c:numRef>
          </c:yVal>
          <c:smooth val="0"/>
          <c:extLst>
            <c:ext xmlns:c16="http://schemas.microsoft.com/office/drawing/2014/chart" uri="{C3380CC4-5D6E-409C-BE32-E72D297353CC}">
              <c16:uniqueId val="{00000003-E17B-3D4E-9FAF-1302415DC0DA}"/>
            </c:ext>
          </c:extLst>
        </c:ser>
        <c:ser>
          <c:idx val="2"/>
          <c:order val="2"/>
          <c:tx>
            <c:v>SEBS 10%</c:v>
          </c:tx>
          <c:spPr>
            <a:ln w="25400" cap="rnd">
              <a:noFill/>
              <a:round/>
            </a:ln>
            <a:effectLst/>
          </c:spPr>
          <c:marker>
            <c:symbol val="circle"/>
            <c:size val="5"/>
            <c:spPr>
              <a:solidFill>
                <a:schemeClr val="tx1"/>
              </a:solidFill>
              <a:ln w="9525">
                <a:solidFill>
                  <a:schemeClr val="tx1"/>
                </a:solidFill>
              </a:ln>
              <a:effectLst/>
            </c:spPr>
          </c:marker>
          <c:errBars>
            <c:errDir val="y"/>
            <c:errBarType val="both"/>
            <c:errValType val="cust"/>
            <c:noEndCap val="0"/>
            <c:plus>
              <c:numRef>
                <c:f>'Thesis Graphs'!$E$40</c:f>
                <c:numCache>
                  <c:formatCode>General</c:formatCode>
                  <c:ptCount val="1"/>
                  <c:pt idx="0">
                    <c:v>2.3858200000000045E-10</c:v>
                  </c:pt>
                </c:numCache>
              </c:numRef>
            </c:plus>
            <c:minus>
              <c:numRef>
                <c:f>'Thesis Graphs'!$F$40</c:f>
                <c:numCache>
                  <c:formatCode>General</c:formatCode>
                  <c:ptCount val="1"/>
                  <c:pt idx="0">
                    <c:v>2.3508600000000024E-10</c:v>
                  </c:pt>
                </c:numCache>
              </c:numRef>
            </c:minus>
            <c:spPr>
              <a:noFill/>
              <a:ln w="9525" cap="flat" cmpd="sng" algn="ctr">
                <a:solidFill>
                  <a:schemeClr val="tx1">
                    <a:lumMod val="65000"/>
                    <a:lumOff val="35000"/>
                  </a:schemeClr>
                </a:solidFill>
                <a:round/>
              </a:ln>
              <a:effectLst/>
            </c:spPr>
          </c:errBars>
          <c:xVal>
            <c:numRef>
              <c:f>'Thesis Graphs'!$B$40</c:f>
              <c:numCache>
                <c:formatCode>General</c:formatCode>
                <c:ptCount val="1"/>
                <c:pt idx="0">
                  <c:v>0.51853981933807103</c:v>
                </c:pt>
              </c:numCache>
            </c:numRef>
          </c:xVal>
          <c:yVal>
            <c:numRef>
              <c:f>'Thesis Graphs'!$A$40</c:f>
              <c:numCache>
                <c:formatCode>0.00E+00</c:formatCode>
                <c:ptCount val="1"/>
                <c:pt idx="0">
                  <c:v>7.0299999999999999E-9</c:v>
                </c:pt>
              </c:numCache>
            </c:numRef>
          </c:yVal>
          <c:smooth val="0"/>
          <c:extLst>
            <c:ext xmlns:c16="http://schemas.microsoft.com/office/drawing/2014/chart" uri="{C3380CC4-5D6E-409C-BE32-E72D297353CC}">
              <c16:uniqueId val="{00000004-E17B-3D4E-9FAF-1302415DC0DA}"/>
            </c:ext>
          </c:extLst>
        </c:ser>
        <c:ser>
          <c:idx val="3"/>
          <c:order val="3"/>
          <c:tx>
            <c:v>SEBS 10%</c:v>
          </c:tx>
          <c:spPr>
            <a:ln w="25400" cap="rnd">
              <a:noFill/>
              <a:round/>
            </a:ln>
            <a:effectLst/>
          </c:spPr>
          <c:marker>
            <c:symbol val="circle"/>
            <c:size val="5"/>
            <c:spPr>
              <a:solidFill>
                <a:schemeClr val="tx1"/>
              </a:solidFill>
              <a:ln w="9525">
                <a:solidFill>
                  <a:schemeClr val="tx1"/>
                </a:solidFill>
              </a:ln>
              <a:effectLst/>
            </c:spPr>
          </c:marker>
          <c:errBars>
            <c:errDir val="y"/>
            <c:errBarType val="both"/>
            <c:errValType val="cust"/>
            <c:noEndCap val="0"/>
            <c:plus>
              <c:numRef>
                <c:f>'Thesis Graphs'!$E$41</c:f>
                <c:numCache>
                  <c:formatCode>General</c:formatCode>
                  <c:ptCount val="1"/>
                  <c:pt idx="0">
                    <c:v>2.3000000000000024E-10</c:v>
                  </c:pt>
                </c:numCache>
              </c:numRef>
            </c:plus>
            <c:minus>
              <c:numRef>
                <c:f>'Thesis Graphs'!$F$41</c:f>
                <c:numCache>
                  <c:formatCode>General</c:formatCode>
                  <c:ptCount val="1"/>
                  <c:pt idx="0">
                    <c:v>2.1999999999999965E-10</c:v>
                  </c:pt>
                </c:numCache>
              </c:numRef>
            </c:minus>
            <c:spPr>
              <a:noFill/>
              <a:ln w="9525" cap="flat" cmpd="sng" algn="ctr">
                <a:solidFill>
                  <a:schemeClr val="tx1">
                    <a:lumMod val="65000"/>
                    <a:lumOff val="35000"/>
                  </a:schemeClr>
                </a:solidFill>
                <a:round/>
              </a:ln>
              <a:effectLst/>
            </c:spPr>
          </c:errBars>
          <c:xVal>
            <c:numRef>
              <c:f>'Thesis Graphs'!$B$41</c:f>
              <c:numCache>
                <c:formatCode>General</c:formatCode>
                <c:ptCount val="1"/>
                <c:pt idx="0">
                  <c:v>0.80703915340880428</c:v>
                </c:pt>
              </c:numCache>
            </c:numRef>
          </c:xVal>
          <c:yVal>
            <c:numRef>
              <c:f>'Thesis Graphs'!$A$41</c:f>
              <c:numCache>
                <c:formatCode>0.00E+00</c:formatCode>
                <c:ptCount val="1"/>
                <c:pt idx="0">
                  <c:v>7.0299999999999999E-9</c:v>
                </c:pt>
              </c:numCache>
            </c:numRef>
          </c:yVal>
          <c:smooth val="0"/>
          <c:extLst>
            <c:ext xmlns:c16="http://schemas.microsoft.com/office/drawing/2014/chart" uri="{C3380CC4-5D6E-409C-BE32-E72D297353CC}">
              <c16:uniqueId val="{00000005-E17B-3D4E-9FAF-1302415DC0DA}"/>
            </c:ext>
          </c:extLst>
        </c:ser>
        <c:ser>
          <c:idx val="4"/>
          <c:order val="4"/>
          <c:tx>
            <c:v>SEBS 10%</c:v>
          </c:tx>
          <c:spPr>
            <a:ln w="25400" cap="rnd">
              <a:noFill/>
              <a:round/>
            </a:ln>
            <a:effectLst/>
          </c:spPr>
          <c:marker>
            <c:symbol val="circle"/>
            <c:size val="5"/>
            <c:spPr>
              <a:solidFill>
                <a:schemeClr val="tx1"/>
              </a:solidFill>
              <a:ln w="9525">
                <a:solidFill>
                  <a:schemeClr val="tx1"/>
                </a:solidFill>
              </a:ln>
              <a:effectLst/>
            </c:spPr>
          </c:marker>
          <c:errBars>
            <c:errDir val="y"/>
            <c:errBarType val="both"/>
            <c:errValType val="cust"/>
            <c:noEndCap val="0"/>
            <c:plus>
              <c:numRef>
                <c:f>'Thesis Graphs'!$E$41</c:f>
                <c:numCache>
                  <c:formatCode>General</c:formatCode>
                  <c:ptCount val="1"/>
                  <c:pt idx="0">
                    <c:v>2.3000000000000024E-10</c:v>
                  </c:pt>
                </c:numCache>
              </c:numRef>
            </c:plus>
            <c:minus>
              <c:numRef>
                <c:f>'Thesis Graphs'!$F$42</c:f>
                <c:numCache>
                  <c:formatCode>General</c:formatCode>
                  <c:ptCount val="1"/>
                  <c:pt idx="0">
                    <c:v>2.2999999999999941E-10</c:v>
                  </c:pt>
                </c:numCache>
              </c:numRef>
            </c:minus>
            <c:spPr>
              <a:noFill/>
              <a:ln w="9525" cap="flat" cmpd="sng" algn="ctr">
                <a:solidFill>
                  <a:schemeClr val="tx1">
                    <a:lumMod val="65000"/>
                    <a:lumOff val="35000"/>
                  </a:schemeClr>
                </a:solidFill>
                <a:round/>
              </a:ln>
              <a:effectLst/>
            </c:spPr>
          </c:errBars>
          <c:xVal>
            <c:numRef>
              <c:f>'Thesis Graphs'!$B$42</c:f>
              <c:numCache>
                <c:formatCode>General</c:formatCode>
                <c:ptCount val="1"/>
                <c:pt idx="0">
                  <c:v>1.0750726771878103</c:v>
                </c:pt>
              </c:numCache>
            </c:numRef>
          </c:xVal>
          <c:yVal>
            <c:numRef>
              <c:f>'Thesis Graphs'!$A$42</c:f>
              <c:numCache>
                <c:formatCode>0.00E+00</c:formatCode>
                <c:ptCount val="1"/>
                <c:pt idx="0">
                  <c:v>6.9699999999999997E-9</c:v>
                </c:pt>
              </c:numCache>
            </c:numRef>
          </c:yVal>
          <c:smooth val="0"/>
          <c:extLst>
            <c:ext xmlns:c16="http://schemas.microsoft.com/office/drawing/2014/chart" uri="{C3380CC4-5D6E-409C-BE32-E72D297353CC}">
              <c16:uniqueId val="{00000006-E17B-3D4E-9FAF-1302415DC0DA}"/>
            </c:ext>
          </c:extLst>
        </c:ser>
        <c:ser>
          <c:idx val="5"/>
          <c:order val="5"/>
          <c:tx>
            <c:v>SEBS 15%</c:v>
          </c:tx>
          <c:spPr>
            <a:ln w="25400" cap="rnd">
              <a:noFill/>
              <a:round/>
            </a:ln>
            <a:effectLst/>
          </c:spPr>
          <c:marker>
            <c:symbol val="triangle"/>
            <c:size val="5"/>
            <c:spPr>
              <a:solidFill>
                <a:schemeClr val="tx1"/>
              </a:solidFill>
              <a:ln w="9525">
                <a:solidFill>
                  <a:schemeClr val="tx1"/>
                </a:solidFill>
              </a:ln>
              <a:effectLst/>
            </c:spPr>
          </c:marker>
          <c:errBars>
            <c:errDir val="y"/>
            <c:errBarType val="both"/>
            <c:errValType val="cust"/>
            <c:noEndCap val="0"/>
            <c:plus>
              <c:numRef>
                <c:f>'Thesis Graphs'!$E$46</c:f>
                <c:numCache>
                  <c:formatCode>General</c:formatCode>
                  <c:ptCount val="1"/>
                  <c:pt idx="0">
                    <c:v>1.4728500000000028E-10</c:v>
                  </c:pt>
                </c:numCache>
              </c:numRef>
            </c:plus>
            <c:minus>
              <c:numRef>
                <c:f>'Thesis Graphs'!$F$46</c:f>
                <c:numCache>
                  <c:formatCode>General</c:formatCode>
                  <c:ptCount val="1"/>
                  <c:pt idx="0">
                    <c:v>9.6804999999999853E-11</c:v>
                  </c:pt>
                </c:numCache>
              </c:numRef>
            </c:minus>
            <c:spPr>
              <a:noFill/>
              <a:ln w="9525" cap="flat" cmpd="sng" algn="ctr">
                <a:solidFill>
                  <a:schemeClr val="tx1">
                    <a:lumMod val="65000"/>
                    <a:lumOff val="35000"/>
                  </a:schemeClr>
                </a:solidFill>
                <a:round/>
              </a:ln>
              <a:effectLst/>
            </c:spPr>
          </c:errBars>
          <c:xVal>
            <c:numRef>
              <c:f>'Thesis Graphs'!$B$45</c:f>
              <c:numCache>
                <c:formatCode>General</c:formatCode>
                <c:ptCount val="1"/>
                <c:pt idx="0">
                  <c:v>0.77596892504054227</c:v>
                </c:pt>
              </c:numCache>
            </c:numRef>
          </c:xVal>
          <c:yVal>
            <c:numRef>
              <c:f>'Thesis Graphs'!$A$45</c:f>
              <c:numCache>
                <c:formatCode>0.00E+00</c:formatCode>
                <c:ptCount val="1"/>
                <c:pt idx="0">
                  <c:v>5.0799999999999998E-9</c:v>
                </c:pt>
              </c:numCache>
            </c:numRef>
          </c:yVal>
          <c:smooth val="0"/>
          <c:extLst>
            <c:ext xmlns:c16="http://schemas.microsoft.com/office/drawing/2014/chart" uri="{C3380CC4-5D6E-409C-BE32-E72D297353CC}">
              <c16:uniqueId val="{00000007-E17B-3D4E-9FAF-1302415DC0DA}"/>
            </c:ext>
          </c:extLst>
        </c:ser>
        <c:ser>
          <c:idx val="6"/>
          <c:order val="6"/>
          <c:tx>
            <c:v>SEBS 15%</c:v>
          </c:tx>
          <c:spPr>
            <a:ln w="25400" cap="rnd">
              <a:noFill/>
              <a:round/>
            </a:ln>
            <a:effectLst/>
          </c:spPr>
          <c:marker>
            <c:symbol val="triangle"/>
            <c:size val="5"/>
            <c:spPr>
              <a:solidFill>
                <a:schemeClr val="tx1"/>
              </a:solidFill>
              <a:ln w="9525">
                <a:solidFill>
                  <a:schemeClr val="tx1"/>
                </a:solidFill>
              </a:ln>
              <a:effectLst/>
            </c:spPr>
          </c:marker>
          <c:errBars>
            <c:errDir val="y"/>
            <c:errBarType val="both"/>
            <c:errValType val="cust"/>
            <c:noEndCap val="0"/>
            <c:plus>
              <c:numRef>
                <c:f>'Thesis Graphs'!$E$45</c:f>
                <c:numCache>
                  <c:formatCode>General</c:formatCode>
                  <c:ptCount val="1"/>
                  <c:pt idx="0">
                    <c:v>1.5000000000000052E-10</c:v>
                  </c:pt>
                </c:numCache>
              </c:numRef>
            </c:plus>
            <c:minus>
              <c:numRef>
                <c:f>'Thesis Graphs'!$F$45</c:f>
                <c:numCache>
                  <c:formatCode>General</c:formatCode>
                  <c:ptCount val="1"/>
                  <c:pt idx="0">
                    <c:v>1.5534999999999947E-10</c:v>
                  </c:pt>
                </c:numCache>
              </c:numRef>
            </c:minus>
            <c:spPr>
              <a:noFill/>
              <a:ln w="9525" cap="flat" cmpd="sng" algn="ctr">
                <a:solidFill>
                  <a:schemeClr val="tx1">
                    <a:lumMod val="65000"/>
                    <a:lumOff val="35000"/>
                  </a:schemeClr>
                </a:solidFill>
                <a:round/>
              </a:ln>
              <a:effectLst/>
            </c:spPr>
          </c:errBars>
          <c:xVal>
            <c:numRef>
              <c:f>'Thesis Graphs'!$B$46</c:f>
              <c:numCache>
                <c:formatCode>General</c:formatCode>
                <c:ptCount val="1"/>
                <c:pt idx="0">
                  <c:v>0.49681690033562992</c:v>
                </c:pt>
              </c:numCache>
            </c:numRef>
          </c:xVal>
          <c:yVal>
            <c:numRef>
              <c:f>'Thesis Graphs'!$A$46</c:f>
              <c:numCache>
                <c:formatCode>0.00E+00</c:formatCode>
                <c:ptCount val="1"/>
                <c:pt idx="0">
                  <c:v>4.6999999999999999E-9</c:v>
                </c:pt>
              </c:numCache>
            </c:numRef>
          </c:yVal>
          <c:smooth val="0"/>
          <c:extLst>
            <c:ext xmlns:c16="http://schemas.microsoft.com/office/drawing/2014/chart" uri="{C3380CC4-5D6E-409C-BE32-E72D297353CC}">
              <c16:uniqueId val="{00000008-E17B-3D4E-9FAF-1302415DC0DA}"/>
            </c:ext>
          </c:extLst>
        </c:ser>
        <c:ser>
          <c:idx val="7"/>
          <c:order val="7"/>
          <c:tx>
            <c:v>SEBS 15%</c:v>
          </c:tx>
          <c:spPr>
            <a:ln w="25400" cap="rnd">
              <a:noFill/>
              <a:round/>
            </a:ln>
            <a:effectLst/>
          </c:spPr>
          <c:marker>
            <c:symbol val="triangle"/>
            <c:size val="5"/>
            <c:spPr>
              <a:solidFill>
                <a:schemeClr val="tx1"/>
              </a:solidFill>
              <a:ln w="9525">
                <a:solidFill>
                  <a:schemeClr val="tx1"/>
                </a:solidFill>
              </a:ln>
              <a:effectLst/>
            </c:spPr>
          </c:marker>
          <c:errBars>
            <c:errDir val="y"/>
            <c:errBarType val="both"/>
            <c:errValType val="cust"/>
            <c:noEndCap val="0"/>
            <c:plus>
              <c:numRef>
                <c:f>'Thesis Graphs'!$E$44</c:f>
                <c:numCache>
                  <c:formatCode>General</c:formatCode>
                  <c:ptCount val="1"/>
                  <c:pt idx="0">
                    <c:v>1.5596599999999979E-10</c:v>
                  </c:pt>
                </c:numCache>
              </c:numRef>
            </c:plus>
            <c:minus>
              <c:numRef>
                <c:f>'Thesis Graphs'!$F$44</c:f>
                <c:numCache>
                  <c:formatCode>General</c:formatCode>
                  <c:ptCount val="1"/>
                  <c:pt idx="0">
                    <c:v>1.4666899999999996E-10</c:v>
                  </c:pt>
                </c:numCache>
              </c:numRef>
            </c:minus>
            <c:spPr>
              <a:noFill/>
              <a:ln w="9525" cap="flat" cmpd="sng" algn="ctr">
                <a:solidFill>
                  <a:schemeClr val="tx1">
                    <a:lumMod val="65000"/>
                    <a:lumOff val="35000"/>
                  </a:schemeClr>
                </a:solidFill>
                <a:round/>
              </a:ln>
              <a:effectLst/>
            </c:spPr>
          </c:errBars>
          <c:xVal>
            <c:numRef>
              <c:f>'Thesis Graphs'!$B$47</c:f>
              <c:numCache>
                <c:formatCode>General</c:formatCode>
                <c:ptCount val="1"/>
                <c:pt idx="0">
                  <c:v>0.24529090738031914</c:v>
                </c:pt>
              </c:numCache>
            </c:numRef>
          </c:xVal>
          <c:yVal>
            <c:numRef>
              <c:f>'Thesis Graphs'!$A$47</c:f>
              <c:numCache>
                <c:formatCode>0.00E+00</c:formatCode>
                <c:ptCount val="1"/>
                <c:pt idx="0">
                  <c:v>5.4299999999999997E-9</c:v>
                </c:pt>
              </c:numCache>
            </c:numRef>
          </c:yVal>
          <c:smooth val="0"/>
          <c:extLst>
            <c:ext xmlns:c16="http://schemas.microsoft.com/office/drawing/2014/chart" uri="{C3380CC4-5D6E-409C-BE32-E72D297353CC}">
              <c16:uniqueId val="{00000009-E17B-3D4E-9FAF-1302415DC0DA}"/>
            </c:ext>
          </c:extLst>
        </c:ser>
        <c:dLbls>
          <c:showLegendKey val="0"/>
          <c:showVal val="0"/>
          <c:showCatName val="0"/>
          <c:showSerName val="0"/>
          <c:showPercent val="0"/>
          <c:showBubbleSize val="0"/>
        </c:dLbls>
        <c:axId val="361312959"/>
        <c:axId val="361314607"/>
      </c:scatterChart>
      <c:valAx>
        <c:axId val="361312959"/>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r>
                  <a:rPr lang="en-US">
                    <a:solidFill>
                      <a:schemeClr val="tx1"/>
                    </a:solidFill>
                    <a:latin typeface="Arial" panose="020B0604020202020204" pitchFamily="34" charset="0"/>
                    <a:cs typeface="Arial" panose="020B0604020202020204" pitchFamily="34" charset="0"/>
                  </a:rPr>
                  <a:t>Concnetration Styrene</a:t>
                </a:r>
                <a:r>
                  <a:rPr lang="en-US" baseline="0">
                    <a:solidFill>
                      <a:schemeClr val="tx1"/>
                    </a:solidFill>
                    <a:latin typeface="Arial" panose="020B0604020202020204" pitchFamily="34" charset="0"/>
                    <a:cs typeface="Arial" panose="020B0604020202020204" pitchFamily="34" charset="0"/>
                  </a:rPr>
                  <a:t> </a:t>
                </a:r>
                <a:r>
                  <a:rPr lang="en-US">
                    <a:solidFill>
                      <a:schemeClr val="tx1"/>
                    </a:solidFill>
                    <a:latin typeface="Arial" panose="020B0604020202020204" pitchFamily="34" charset="0"/>
                    <a:cs typeface="Arial" panose="020B0604020202020204" pitchFamily="34" charset="0"/>
                  </a:rPr>
                  <a:t>Homopolymer (%)</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solidFill>
            <a:schemeClr val="bg1"/>
          </a:solid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61314607"/>
        <c:crosses val="autoZero"/>
        <c:crossBetween val="midCat"/>
      </c:valAx>
      <c:valAx>
        <c:axId val="361314607"/>
        <c:scaling>
          <c:orientation val="minMax"/>
          <c:min val="3.0000000000000012E-9"/>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r>
                  <a:rPr lang="en-US">
                    <a:solidFill>
                      <a:schemeClr val="tx1"/>
                    </a:solidFill>
                    <a:latin typeface="Arial" panose="020B0604020202020204" pitchFamily="34" charset="0"/>
                    <a:cs typeface="Arial" panose="020B0604020202020204" pitchFamily="34" charset="0"/>
                  </a:rPr>
                  <a:t>Diffusivity</a:t>
                </a:r>
                <a:r>
                  <a:rPr lang="en-US" baseline="0">
                    <a:solidFill>
                      <a:schemeClr val="tx1"/>
                    </a:solidFill>
                    <a:latin typeface="Arial" panose="020B0604020202020204" pitchFamily="34" charset="0"/>
                    <a:cs typeface="Arial" panose="020B0604020202020204" pitchFamily="34" charset="0"/>
                  </a:rPr>
                  <a:t>(</a:t>
                </a:r>
                <a:r>
                  <a:rPr lang="en-US" sz="1000" b="0" i="0" u="none" strike="noStrike" baseline="0">
                    <a:latin typeface="Arial" panose="020B0604020202020204" pitchFamily="34" charset="0"/>
                    <a:cs typeface="Arial" panose="020B0604020202020204" pitchFamily="34" charset="0"/>
                  </a:rPr>
                  <a:t> cm^2/s</a:t>
                </a:r>
                <a:r>
                  <a:rPr lang="en-US" baseline="0">
                    <a:solidFill>
                      <a:schemeClr val="tx1"/>
                    </a:solidFill>
                    <a:latin typeface="Arial" panose="020B0604020202020204" pitchFamily="34" charset="0"/>
                    <a:cs typeface="Arial" panose="020B0604020202020204" pitchFamily="34" charset="0"/>
                  </a:rPr>
                  <a:t>)</a:t>
                </a:r>
                <a:endParaRPr lang="en-US">
                  <a:solidFill>
                    <a:schemeClr val="tx1"/>
                  </a:solidFill>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00E+00" sourceLinked="1"/>
        <c:majorTickMark val="none"/>
        <c:minorTickMark val="none"/>
        <c:tickLblPos val="nextTo"/>
        <c:spPr>
          <a:solidFill>
            <a:schemeClr val="bg1"/>
          </a:solid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61312959"/>
        <c:crosses val="autoZero"/>
        <c:crossBetween val="midCat"/>
      </c:valAx>
      <c:spPr>
        <a:noFill/>
        <a:ln>
          <a:noFill/>
        </a:ln>
        <a:effectLst/>
      </c:spPr>
    </c:plotArea>
    <c:legend>
      <c:legendPos val="r"/>
      <c:legendEntry>
        <c:idx val="2"/>
        <c:delete val="1"/>
      </c:legendEntry>
      <c:legendEntry>
        <c:idx val="3"/>
        <c:delete val="1"/>
      </c:legendEntry>
      <c:legendEntry>
        <c:idx val="4"/>
        <c:delete val="1"/>
      </c:legendEntry>
      <c:legendEntry>
        <c:idx val="5"/>
        <c:delete val="1"/>
      </c:legendEntry>
      <c:legendEntry>
        <c:idx val="6"/>
        <c:delete val="1"/>
      </c:legendEntry>
      <c:legendEntry>
        <c:idx val="7"/>
        <c:delete val="1"/>
      </c:legendEntry>
      <c:legendEntry>
        <c:idx val="8"/>
        <c:delete val="1"/>
      </c:legendEntry>
      <c:legendEntry>
        <c:idx val="9"/>
        <c:delete val="1"/>
      </c:legendEntry>
      <c:layout>
        <c:manualLayout>
          <c:xMode val="edge"/>
          <c:yMode val="edge"/>
          <c:x val="0.84242002525840809"/>
          <c:y val="0.67972178684819862"/>
          <c:w val="0.1379779751896793"/>
          <c:h val="0.1468657725996823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20241791675267"/>
          <c:y val="5.0218325698733898E-2"/>
          <c:w val="0.81900390845100357"/>
          <c:h val="0.79966698456029128"/>
        </c:manualLayout>
      </c:layout>
      <c:scatterChart>
        <c:scatterStyle val="lineMarker"/>
        <c:varyColors val="0"/>
        <c:ser>
          <c:idx val="0"/>
          <c:order val="0"/>
          <c:tx>
            <c:v>SEBS 15</c:v>
          </c:tx>
          <c:spPr>
            <a:ln w="25400" cap="rnd">
              <a:noFill/>
              <a:round/>
            </a:ln>
            <a:effectLst/>
          </c:spPr>
          <c:marker>
            <c:symbol val="circle"/>
            <c:size val="5"/>
            <c:spPr>
              <a:solidFill>
                <a:schemeClr val="tx1"/>
              </a:solidFill>
              <a:ln w="9525">
                <a:solidFill>
                  <a:schemeClr val="tx1"/>
                </a:solidFill>
              </a:ln>
              <a:effectLst/>
            </c:spPr>
          </c:marker>
          <c:trendline>
            <c:spPr>
              <a:ln w="19050" cap="rnd">
                <a:solidFill>
                  <a:schemeClr val="tx1"/>
                </a:solidFill>
                <a:prstDash val="solid"/>
              </a:ln>
              <a:effectLst/>
            </c:spPr>
            <c:trendlineType val="linear"/>
            <c:dispRSqr val="0"/>
            <c:dispEq val="0"/>
          </c:trendline>
          <c:xVal>
            <c:numRef>
              <c:f>'Thesis Graphs'!$B$77:$B$80</c:f>
              <c:numCache>
                <c:formatCode>General</c:formatCode>
                <c:ptCount val="4"/>
                <c:pt idx="0">
                  <c:v>1.0220303464118343</c:v>
                </c:pt>
                <c:pt idx="1">
                  <c:v>0.77596892504054227</c:v>
                </c:pt>
                <c:pt idx="2">
                  <c:v>0.49681690033562992</c:v>
                </c:pt>
                <c:pt idx="3">
                  <c:v>0.24529090738031914</c:v>
                </c:pt>
              </c:numCache>
            </c:numRef>
          </c:xVal>
          <c:yVal>
            <c:numRef>
              <c:f>'Thesis Graphs'!$A$77:$A$80</c:f>
              <c:numCache>
                <c:formatCode>General</c:formatCode>
                <c:ptCount val="4"/>
                <c:pt idx="0">
                  <c:v>3.7679174999999998</c:v>
                </c:pt>
                <c:pt idx="1">
                  <c:v>3.7389397</c:v>
                </c:pt>
                <c:pt idx="2">
                  <c:v>3.8486028999999999</c:v>
                </c:pt>
                <c:pt idx="3">
                  <c:v>3.9153533</c:v>
                </c:pt>
              </c:numCache>
            </c:numRef>
          </c:yVal>
          <c:smooth val="0"/>
          <c:extLst>
            <c:ext xmlns:c16="http://schemas.microsoft.com/office/drawing/2014/chart" uri="{C3380CC4-5D6E-409C-BE32-E72D297353CC}">
              <c16:uniqueId val="{00000001-BC9A-1E47-A1A5-9D7D2D9EEDE9}"/>
            </c:ext>
          </c:extLst>
        </c:ser>
        <c:ser>
          <c:idx val="1"/>
          <c:order val="1"/>
          <c:tx>
            <c:v>SEBS 10</c:v>
          </c:tx>
          <c:spPr>
            <a:ln w="25400" cap="rnd">
              <a:noFill/>
              <a:round/>
            </a:ln>
            <a:effectLst/>
          </c:spPr>
          <c:marker>
            <c:symbol val="triangle"/>
            <c:size val="5"/>
            <c:spPr>
              <a:solidFill>
                <a:schemeClr val="tx1"/>
              </a:solidFill>
              <a:ln w="9525" cap="rnd">
                <a:solidFill>
                  <a:schemeClr val="tx1"/>
                </a:solidFill>
              </a:ln>
              <a:effectLst/>
            </c:spPr>
          </c:marker>
          <c:trendline>
            <c:spPr>
              <a:ln w="19050" cap="rnd">
                <a:solidFill>
                  <a:schemeClr val="tx1"/>
                </a:solidFill>
                <a:prstDash val="solid"/>
              </a:ln>
              <a:effectLst/>
            </c:spPr>
            <c:trendlineType val="linear"/>
            <c:dispRSqr val="0"/>
            <c:dispEq val="0"/>
          </c:trendline>
          <c:xVal>
            <c:numRef>
              <c:f>'Thesis Graphs'!$B$72:$B$75</c:f>
              <c:numCache>
                <c:formatCode>General</c:formatCode>
                <c:ptCount val="4"/>
                <c:pt idx="0">
                  <c:v>0.25840944198100252</c:v>
                </c:pt>
                <c:pt idx="1">
                  <c:v>0.51853981933807103</c:v>
                </c:pt>
                <c:pt idx="2">
                  <c:v>0.80703915340880428</c:v>
                </c:pt>
                <c:pt idx="3">
                  <c:v>1.0750726771878103</c:v>
                </c:pt>
              </c:numCache>
            </c:numRef>
          </c:xVal>
          <c:yVal>
            <c:numRef>
              <c:f>'Thesis Graphs'!$A$72:$A$75</c:f>
              <c:numCache>
                <c:formatCode>General</c:formatCode>
                <c:ptCount val="4"/>
                <c:pt idx="0">
                  <c:v>5.1214548999999998</c:v>
                </c:pt>
                <c:pt idx="1">
                  <c:v>5.0398139999999998</c:v>
                </c:pt>
                <c:pt idx="2">
                  <c:v>4.9425641999999996</c:v>
                </c:pt>
                <c:pt idx="3">
                  <c:v>4.9547613999999998</c:v>
                </c:pt>
              </c:numCache>
            </c:numRef>
          </c:yVal>
          <c:smooth val="0"/>
          <c:extLst>
            <c:ext xmlns:c16="http://schemas.microsoft.com/office/drawing/2014/chart" uri="{C3380CC4-5D6E-409C-BE32-E72D297353CC}">
              <c16:uniqueId val="{00000003-BC9A-1E47-A1A5-9D7D2D9EEDE9}"/>
            </c:ext>
          </c:extLst>
        </c:ser>
        <c:dLbls>
          <c:showLegendKey val="0"/>
          <c:showVal val="0"/>
          <c:showCatName val="0"/>
          <c:showSerName val="0"/>
          <c:showPercent val="0"/>
          <c:showBubbleSize val="0"/>
        </c:dLbls>
        <c:axId val="361312959"/>
        <c:axId val="361314607"/>
      </c:scatterChart>
      <c:valAx>
        <c:axId val="361312959"/>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r>
                  <a:rPr lang="en-US">
                    <a:solidFill>
                      <a:schemeClr val="tx1"/>
                    </a:solidFill>
                    <a:latin typeface="Arial" panose="020B0604020202020204" pitchFamily="34" charset="0"/>
                    <a:cs typeface="Arial" panose="020B0604020202020204" pitchFamily="34" charset="0"/>
                  </a:rPr>
                  <a:t>Concnetration Styrene</a:t>
                </a:r>
                <a:r>
                  <a:rPr lang="en-US" baseline="0">
                    <a:solidFill>
                      <a:schemeClr val="tx1"/>
                    </a:solidFill>
                    <a:latin typeface="Arial" panose="020B0604020202020204" pitchFamily="34" charset="0"/>
                    <a:cs typeface="Arial" panose="020B0604020202020204" pitchFamily="34" charset="0"/>
                  </a:rPr>
                  <a:t> </a:t>
                </a:r>
                <a:r>
                  <a:rPr lang="en-US">
                    <a:solidFill>
                      <a:schemeClr val="tx1"/>
                    </a:solidFill>
                    <a:latin typeface="Arial" panose="020B0604020202020204" pitchFamily="34" charset="0"/>
                    <a:cs typeface="Arial" panose="020B0604020202020204" pitchFamily="34" charset="0"/>
                  </a:rPr>
                  <a:t>Homopolymer (%)</a:t>
                </a:r>
              </a:p>
            </c:rich>
          </c:tx>
          <c:layout>
            <c:manualLayout>
              <c:xMode val="edge"/>
              <c:yMode val="edge"/>
              <c:x val="0.23787839020122484"/>
              <c:y val="0.929909502262443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solidFill>
            <a:schemeClr val="bg1"/>
          </a:solid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61314607"/>
        <c:crosses val="autoZero"/>
        <c:crossBetween val="midCat"/>
      </c:valAx>
      <c:valAx>
        <c:axId val="361314607"/>
        <c:scaling>
          <c:orientation val="minMax"/>
          <c:max val="6"/>
          <c:min val="0"/>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r>
                  <a:rPr lang="en-US">
                    <a:solidFill>
                      <a:schemeClr val="tx1"/>
                    </a:solidFill>
                    <a:latin typeface="Arial" panose="020B0604020202020204" pitchFamily="34" charset="0"/>
                    <a:cs typeface="Arial" panose="020B0604020202020204" pitchFamily="34" charset="0"/>
                  </a:rPr>
                  <a:t>Mesh Size  </a:t>
                </a:r>
                <a:r>
                  <a:rPr lang="en-US" baseline="0">
                    <a:solidFill>
                      <a:schemeClr val="tx1"/>
                    </a:solidFill>
                    <a:latin typeface="Arial" panose="020B0604020202020204" pitchFamily="34" charset="0"/>
                    <a:cs typeface="Arial" panose="020B0604020202020204" pitchFamily="34" charset="0"/>
                  </a:rPr>
                  <a:t>(nm</a:t>
                </a:r>
                <a:r>
                  <a:rPr lang="en-US" sz="1000" b="0" i="0" u="none" strike="noStrike" baseline="0">
                    <a:latin typeface="Arial" panose="020B0604020202020204" pitchFamily="34" charset="0"/>
                    <a:cs typeface="Arial" panose="020B0604020202020204" pitchFamily="34" charset="0"/>
                  </a:rPr>
                  <a:t> </a:t>
                </a:r>
                <a:r>
                  <a:rPr lang="en-US" baseline="0">
                    <a:solidFill>
                      <a:schemeClr val="tx1"/>
                    </a:solidFill>
                    <a:latin typeface="Arial" panose="020B0604020202020204" pitchFamily="34" charset="0"/>
                    <a:cs typeface="Arial" panose="020B0604020202020204" pitchFamily="34" charset="0"/>
                  </a:rPr>
                  <a:t>)</a:t>
                </a:r>
                <a:endParaRPr lang="en-US">
                  <a:solidFill>
                    <a:schemeClr val="tx1"/>
                  </a:solidFill>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solidFill>
            <a:schemeClr val="bg1"/>
          </a:solid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61312959"/>
        <c:crosses val="autoZero"/>
        <c:crossBetween val="midCat"/>
      </c:valAx>
      <c:spPr>
        <a:noFill/>
        <a:ln>
          <a:noFill/>
        </a:ln>
        <a:effectLst/>
      </c:spPr>
    </c:plotArea>
    <c:legend>
      <c:legendPos val="r"/>
      <c:legendEntry>
        <c:idx val="2"/>
        <c:delete val="1"/>
      </c:legendEntry>
      <c:legendEntry>
        <c:idx val="3"/>
        <c:delete val="1"/>
      </c:legendEntry>
      <c:layout>
        <c:manualLayout>
          <c:xMode val="edge"/>
          <c:yMode val="edge"/>
          <c:x val="0.76161198600174984"/>
          <c:y val="0.58017422595931167"/>
          <c:w val="0.14311518596295977"/>
          <c:h val="0.1637886385640858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B010461-983F-49D3-8351-11944C6FAFFD}" type="datetimeFigureOut">
              <a:rPr lang="en-US" smtClean="0"/>
              <a:t>4/14/21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BA9C8D7-6114-4F91-8D96-AA77CD64C9E0}" type="slidenum">
              <a:rPr lang="en-US" smtClean="0"/>
              <a:t>‹#›</a:t>
            </a:fld>
            <a:endParaRPr lang="en-US"/>
          </a:p>
        </p:txBody>
      </p:sp>
    </p:spTree>
    <p:extLst>
      <p:ext uri="{BB962C8B-B14F-4D97-AF65-F5344CB8AC3E}">
        <p14:creationId xmlns:p14="http://schemas.microsoft.com/office/powerpoint/2010/main" val="450812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FC5CCB-1F98-4207-82CE-A93B33EF7AB6}" type="datetimeFigureOut">
              <a:rPr lang="en-US" smtClean="0"/>
              <a:t>4/14/21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4119F1-B10E-45C4-B2D1-8C60927106BB}" type="slidenum">
              <a:rPr lang="en-US" smtClean="0"/>
              <a:t>‹#›</a:t>
            </a:fld>
            <a:endParaRPr lang="en-US"/>
          </a:p>
        </p:txBody>
      </p:sp>
    </p:spTree>
    <p:extLst>
      <p:ext uri="{BB962C8B-B14F-4D97-AF65-F5344CB8AC3E}">
        <p14:creationId xmlns:p14="http://schemas.microsoft.com/office/powerpoint/2010/main" val="2947280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4119F1-B10E-45C4-B2D1-8C60927106BB}" type="slidenum">
              <a:rPr lang="en-US" smtClean="0"/>
              <a:t>1</a:t>
            </a:fld>
            <a:endParaRPr lang="en-US"/>
          </a:p>
        </p:txBody>
      </p:sp>
    </p:spTree>
    <p:extLst>
      <p:ext uri="{BB962C8B-B14F-4D97-AF65-F5344CB8AC3E}">
        <p14:creationId xmlns:p14="http://schemas.microsoft.com/office/powerpoint/2010/main" val="1873369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investigate the nanostructure of polymeric gel small angle x-ray scattering (SAXS) was used</a:t>
            </a:r>
          </a:p>
          <a:p>
            <a:endParaRPr lang="en-US" dirty="0"/>
          </a:p>
          <a:p>
            <a:r>
              <a:rPr lang="en-US" dirty="0"/>
              <a:t>In this method an x-ray is transmitted through a sample the x rays then scatter depending on structure of the sample. The scattering pattern of the x ray is then recorded by a detector.</a:t>
            </a:r>
          </a:p>
          <a:p>
            <a:endParaRPr lang="en-US" dirty="0"/>
          </a:p>
          <a:p>
            <a:r>
              <a:rPr lang="en-US" dirty="0"/>
              <a:t>This scattering pattern is then fit to a theoretical model to determine the nano structure of the polymeric gel</a:t>
            </a:r>
          </a:p>
          <a:p>
            <a:endParaRPr lang="en-US" dirty="0"/>
          </a:p>
          <a:p>
            <a:endParaRPr lang="en-US" dirty="0"/>
          </a:p>
        </p:txBody>
      </p:sp>
      <p:sp>
        <p:nvSpPr>
          <p:cNvPr id="4" name="Slide Number Placeholder 3"/>
          <p:cNvSpPr>
            <a:spLocks noGrp="1"/>
          </p:cNvSpPr>
          <p:nvPr>
            <p:ph type="sldNum" sz="quarter" idx="5"/>
          </p:nvPr>
        </p:nvSpPr>
        <p:spPr/>
        <p:txBody>
          <a:bodyPr/>
          <a:lstStyle/>
          <a:p>
            <a:fld id="{9F4119F1-B10E-45C4-B2D1-8C60927106BB}" type="slidenum">
              <a:rPr lang="en-US" smtClean="0"/>
              <a:t>11</a:t>
            </a:fld>
            <a:endParaRPr lang="en-US"/>
          </a:p>
        </p:txBody>
      </p:sp>
    </p:spTree>
    <p:extLst>
      <p:ext uri="{BB962C8B-B14F-4D97-AF65-F5344CB8AC3E}">
        <p14:creationId xmlns:p14="http://schemas.microsoft.com/office/powerpoint/2010/main" val="2637839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using SAXS the PS micelle domain size was determined</a:t>
            </a:r>
          </a:p>
          <a:p>
            <a:endParaRPr lang="en-US" dirty="0"/>
          </a:p>
          <a:p>
            <a:r>
              <a:rPr lang="en-US" dirty="0"/>
              <a:t>Because increasing homopolymer results in larger </a:t>
            </a:r>
            <a:r>
              <a:rPr lang="en-US" dirty="0" err="1"/>
              <a:t>ps</a:t>
            </a:r>
            <a:r>
              <a:rPr lang="en-US" dirty="0"/>
              <a:t> amount</a:t>
            </a:r>
          </a:p>
        </p:txBody>
      </p:sp>
      <p:sp>
        <p:nvSpPr>
          <p:cNvPr id="4" name="Slide Number Placeholder 3"/>
          <p:cNvSpPr>
            <a:spLocks noGrp="1"/>
          </p:cNvSpPr>
          <p:nvPr>
            <p:ph type="sldNum" sz="quarter" idx="5"/>
          </p:nvPr>
        </p:nvSpPr>
        <p:spPr/>
        <p:txBody>
          <a:bodyPr/>
          <a:lstStyle/>
          <a:p>
            <a:fld id="{9F4119F1-B10E-45C4-B2D1-8C60927106BB}" type="slidenum">
              <a:rPr lang="en-US" smtClean="0"/>
              <a:t>12</a:t>
            </a:fld>
            <a:endParaRPr lang="en-US"/>
          </a:p>
        </p:txBody>
      </p:sp>
    </p:spTree>
    <p:extLst>
      <p:ext uri="{BB962C8B-B14F-4D97-AF65-F5344CB8AC3E}">
        <p14:creationId xmlns:p14="http://schemas.microsoft.com/office/powerpoint/2010/main" val="1224687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Next the distance between PS domains is determined.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trends were in part due to a decreased EB fraction in polymeric gels and concurrently an increased coiling and entanglement of these EB chains.</a:t>
            </a:r>
            <a:r>
              <a:rPr lang="en-US" dirty="0">
                <a:effectLst/>
              </a:rPr>
              <a:t> </a:t>
            </a:r>
            <a:endParaRPr lang="en-US" dirty="0"/>
          </a:p>
        </p:txBody>
      </p:sp>
      <p:sp>
        <p:nvSpPr>
          <p:cNvPr id="4" name="Slide Number Placeholder 3"/>
          <p:cNvSpPr>
            <a:spLocks noGrp="1"/>
          </p:cNvSpPr>
          <p:nvPr>
            <p:ph type="sldNum" sz="quarter" idx="5"/>
          </p:nvPr>
        </p:nvSpPr>
        <p:spPr/>
        <p:txBody>
          <a:bodyPr/>
          <a:lstStyle/>
          <a:p>
            <a:fld id="{9F4119F1-B10E-45C4-B2D1-8C60927106BB}" type="slidenum">
              <a:rPr lang="en-US" smtClean="0"/>
              <a:t>13</a:t>
            </a:fld>
            <a:endParaRPr lang="en-US"/>
          </a:p>
        </p:txBody>
      </p:sp>
    </p:spTree>
    <p:extLst>
      <p:ext uri="{BB962C8B-B14F-4D97-AF65-F5344CB8AC3E}">
        <p14:creationId xmlns:p14="http://schemas.microsoft.com/office/powerpoint/2010/main" val="3925549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Next to determine the release rate of AOT or diffusion the following flourier transform infrared spectroscopy will be utilized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goal of the FTIR method is to measure how much infrared (IR) radiation a sample absorbs at a range of wavelengths.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IR is passed through a sample, some radiation is absorbed by the sample and some is transmitted.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resulting transmitted IR signal is detected and analyzed.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Since different chemical structures absorb different IR radiation wavelengths, FTIR can produce a unique fingerprint to analyze the chemical composition of a sample.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By tracking the change in absorbance height of the AOT peak at 1740 cm</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the change in concentration of AOT within the gel sample can be determined using Beer’s Law</a:t>
            </a:r>
            <a:r>
              <a:rPr lang="en-US" dirty="0">
                <a:effectLst/>
              </a:rPr>
              <a:t> .</a:t>
            </a:r>
          </a:p>
          <a:p>
            <a:endParaRPr lang="en-US" dirty="0">
              <a:effectLst/>
            </a:endParaRPr>
          </a:p>
          <a:p>
            <a:r>
              <a:rPr lang="en-US" dirty="0">
                <a:effectLst/>
              </a:rPr>
              <a:t> </a:t>
            </a:r>
            <a:r>
              <a:rPr lang="en-US" sz="1200" kern="1200" dirty="0">
                <a:solidFill>
                  <a:schemeClr val="tx1"/>
                </a:solidFill>
                <a:effectLst/>
                <a:latin typeface="+mn-lt"/>
                <a:ea typeface="+mn-ea"/>
                <a:cs typeface="+mn-cs"/>
              </a:rPr>
              <a:t>The ratio was further simplified as the pathlength and molar absorptivity remain constant and the volume of the gel does not change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Thus the absorbance can be directly correlated with mass of AOT within the gel</a:t>
            </a:r>
            <a:endParaRPr lang="en-US" dirty="0"/>
          </a:p>
        </p:txBody>
      </p:sp>
      <p:sp>
        <p:nvSpPr>
          <p:cNvPr id="4" name="Slide Number Placeholder 3"/>
          <p:cNvSpPr>
            <a:spLocks noGrp="1"/>
          </p:cNvSpPr>
          <p:nvPr>
            <p:ph type="sldNum" sz="quarter" idx="5"/>
          </p:nvPr>
        </p:nvSpPr>
        <p:spPr/>
        <p:txBody>
          <a:bodyPr/>
          <a:lstStyle/>
          <a:p>
            <a:fld id="{9F4119F1-B10E-45C4-B2D1-8C60927106BB}" type="slidenum">
              <a:rPr lang="en-US" smtClean="0"/>
              <a:t>14</a:t>
            </a:fld>
            <a:endParaRPr lang="en-US"/>
          </a:p>
        </p:txBody>
      </p:sp>
    </p:spTree>
    <p:extLst>
      <p:ext uri="{BB962C8B-B14F-4D97-AF65-F5344CB8AC3E}">
        <p14:creationId xmlns:p14="http://schemas.microsoft.com/office/powerpoint/2010/main" val="115932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the FTIR method we observe release curves of AOT with respect of SEBS </a:t>
            </a:r>
            <a:r>
              <a:rPr lang="en-US" dirty="0" err="1"/>
              <a:t>concnetrations</a:t>
            </a:r>
            <a:r>
              <a:rPr lang="en-US" dirty="0"/>
              <a:t>.</a:t>
            </a:r>
          </a:p>
          <a:p>
            <a:endParaRPr lang="en-US" dirty="0"/>
          </a:p>
          <a:p>
            <a:r>
              <a:rPr lang="en-US" dirty="0"/>
              <a:t>From this the transport model represented at the right is is fit to the release curve experimental data to determine the diffusivity of each gel</a:t>
            </a:r>
          </a:p>
          <a:p>
            <a:endParaRPr lang="en-US" dirty="0"/>
          </a:p>
        </p:txBody>
      </p:sp>
      <p:sp>
        <p:nvSpPr>
          <p:cNvPr id="4" name="Slide Number Placeholder 3"/>
          <p:cNvSpPr>
            <a:spLocks noGrp="1"/>
          </p:cNvSpPr>
          <p:nvPr>
            <p:ph type="sldNum" sz="quarter" idx="5"/>
          </p:nvPr>
        </p:nvSpPr>
        <p:spPr/>
        <p:txBody>
          <a:bodyPr/>
          <a:lstStyle/>
          <a:p>
            <a:fld id="{9F4119F1-B10E-45C4-B2D1-8C60927106BB}" type="slidenum">
              <a:rPr lang="en-US" smtClean="0"/>
              <a:t>15</a:t>
            </a:fld>
            <a:endParaRPr lang="en-US"/>
          </a:p>
        </p:txBody>
      </p:sp>
    </p:spTree>
    <p:extLst>
      <p:ext uri="{BB962C8B-B14F-4D97-AF65-F5344CB8AC3E}">
        <p14:creationId xmlns:p14="http://schemas.microsoft.com/office/powerpoint/2010/main" val="1385022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diffusivities are constant amount SEBS concentration series and do not change with respect to homopolymer rejecting our hypothesis</a:t>
            </a:r>
          </a:p>
        </p:txBody>
      </p:sp>
      <p:sp>
        <p:nvSpPr>
          <p:cNvPr id="4" name="Slide Number Placeholder 3"/>
          <p:cNvSpPr>
            <a:spLocks noGrp="1"/>
          </p:cNvSpPr>
          <p:nvPr>
            <p:ph type="sldNum" sz="quarter" idx="5"/>
          </p:nvPr>
        </p:nvSpPr>
        <p:spPr/>
        <p:txBody>
          <a:bodyPr/>
          <a:lstStyle/>
          <a:p>
            <a:fld id="{9F4119F1-B10E-45C4-B2D1-8C60927106BB}" type="slidenum">
              <a:rPr lang="en-US" smtClean="0"/>
              <a:t>16</a:t>
            </a:fld>
            <a:endParaRPr lang="en-US"/>
          </a:p>
        </p:txBody>
      </p:sp>
    </p:spTree>
    <p:extLst>
      <p:ext uri="{BB962C8B-B14F-4D97-AF65-F5344CB8AC3E}">
        <p14:creationId xmlns:p14="http://schemas.microsoft.com/office/powerpoint/2010/main" val="6756291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deviation in results can be explained by investigating the mesh size.</a:t>
            </a:r>
          </a:p>
          <a:p>
            <a:endParaRPr lang="en-US" dirty="0"/>
          </a:p>
          <a:p>
            <a:r>
              <a:rPr lang="en-US" dirty="0"/>
              <a:t>Mesh size is the distance between EB chains</a:t>
            </a:r>
          </a:p>
          <a:p>
            <a:endParaRPr lang="en-US" dirty="0"/>
          </a:p>
          <a:p>
            <a:r>
              <a:rPr lang="en-US" dirty="0"/>
              <a:t>Varying the homopolymer amount does not change the mesh size only the </a:t>
            </a:r>
            <a:r>
              <a:rPr lang="en-US" dirty="0" err="1"/>
              <a:t>addtion</a:t>
            </a:r>
            <a:r>
              <a:rPr lang="en-US" dirty="0"/>
              <a:t> of SEBS will decrease the mesh size as more ethylene butylene chains are added.</a:t>
            </a:r>
          </a:p>
          <a:p>
            <a:endParaRPr lang="en-US" dirty="0"/>
          </a:p>
          <a:p>
            <a:r>
              <a:rPr lang="en-US" dirty="0"/>
              <a:t>Furthermore, the mesh size is significantly smaller in comparison to the PS domain size (on an order of magnitude)</a:t>
            </a:r>
          </a:p>
          <a:p>
            <a:endParaRPr lang="en-US" dirty="0"/>
          </a:p>
          <a:p>
            <a:r>
              <a:rPr lang="en-US" dirty="0"/>
              <a:t>As a result it can be concluded that the mesh size has a significant impact on the diffusion on AOT while the impact of diffusion due to changing PS domain size is negligible.</a:t>
            </a:r>
          </a:p>
          <a:p>
            <a:endParaRPr lang="en-US" dirty="0"/>
          </a:p>
          <a:p>
            <a:endParaRPr lang="en-US" dirty="0"/>
          </a:p>
        </p:txBody>
      </p:sp>
      <p:sp>
        <p:nvSpPr>
          <p:cNvPr id="4" name="Slide Number Placeholder 3"/>
          <p:cNvSpPr>
            <a:spLocks noGrp="1"/>
          </p:cNvSpPr>
          <p:nvPr>
            <p:ph type="sldNum" sz="quarter" idx="5"/>
          </p:nvPr>
        </p:nvSpPr>
        <p:spPr/>
        <p:txBody>
          <a:bodyPr/>
          <a:lstStyle/>
          <a:p>
            <a:fld id="{9F4119F1-B10E-45C4-B2D1-8C60927106BB}" type="slidenum">
              <a:rPr lang="en-US" smtClean="0"/>
              <a:t>17</a:t>
            </a:fld>
            <a:endParaRPr lang="en-US"/>
          </a:p>
        </p:txBody>
      </p:sp>
    </p:spTree>
    <p:extLst>
      <p:ext uri="{BB962C8B-B14F-4D97-AF65-F5344CB8AC3E}">
        <p14:creationId xmlns:p14="http://schemas.microsoft.com/office/powerpoint/2010/main" val="3472134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4119F1-B10E-45C4-B2D1-8C60927106BB}" type="slidenum">
              <a:rPr lang="en-US" smtClean="0"/>
              <a:t>18</a:t>
            </a:fld>
            <a:endParaRPr lang="en-US"/>
          </a:p>
        </p:txBody>
      </p:sp>
    </p:spTree>
    <p:extLst>
      <p:ext uri="{BB962C8B-B14F-4D97-AF65-F5344CB8AC3E}">
        <p14:creationId xmlns:p14="http://schemas.microsoft.com/office/powerpoint/2010/main" val="2846671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Currently the most efficient systems of drug delivery include: 1) Orally ingested tablets such as pills or syrups and 2) Injectable solutions such as shots</a:t>
            </a:r>
          </a:p>
          <a:p>
            <a:endParaRPr lang="en-US" dirty="0"/>
          </a:p>
          <a:p>
            <a:r>
              <a:rPr lang="en-US" dirty="0"/>
              <a:t>To deliver these therapeutic payloads to a targeted part of the body scientists rely on diffusion</a:t>
            </a:r>
          </a:p>
          <a:p>
            <a:endParaRPr lang="en-US" dirty="0"/>
          </a:p>
          <a:p>
            <a:r>
              <a:rPr lang="en-US" dirty="0"/>
              <a:t>To protect these drugs from biological processes, like digestion, payloads are treated with potentially toxic compounds</a:t>
            </a:r>
          </a:p>
          <a:p>
            <a:endParaRPr lang="en-US" dirty="0"/>
          </a:p>
          <a:p>
            <a:r>
              <a:rPr lang="en-US" dirty="0"/>
              <a:t>Instead we will investigate alternative pathways for controlled drug delivery</a:t>
            </a:r>
          </a:p>
        </p:txBody>
      </p:sp>
      <p:sp>
        <p:nvSpPr>
          <p:cNvPr id="4" name="Slide Number Placeholder 3"/>
          <p:cNvSpPr>
            <a:spLocks noGrp="1"/>
          </p:cNvSpPr>
          <p:nvPr>
            <p:ph type="sldNum" sz="quarter" idx="5"/>
          </p:nvPr>
        </p:nvSpPr>
        <p:spPr/>
        <p:txBody>
          <a:bodyPr/>
          <a:lstStyle/>
          <a:p>
            <a:fld id="{9F4119F1-B10E-45C4-B2D1-8C60927106BB}" type="slidenum">
              <a:rPr lang="en-US" smtClean="0"/>
              <a:t>2</a:t>
            </a:fld>
            <a:endParaRPr lang="en-US"/>
          </a:p>
        </p:txBody>
      </p:sp>
    </p:spTree>
    <p:extLst>
      <p:ext uri="{BB962C8B-B14F-4D97-AF65-F5344CB8AC3E}">
        <p14:creationId xmlns:p14="http://schemas.microsoft.com/office/powerpoint/2010/main" val="72854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Transdermal patches (pictured on the left) are devices worn on the external of the skin. </a:t>
            </a:r>
          </a:p>
          <a:p>
            <a:endParaRPr lang="en-US" dirty="0"/>
          </a:p>
          <a:p>
            <a:r>
              <a:rPr lang="en-US" dirty="0"/>
              <a:t>These devices are designed to deliver drugs directly through the dermis into the circulatory system. </a:t>
            </a:r>
          </a:p>
          <a:p>
            <a:endParaRPr lang="en-US" dirty="0"/>
          </a:p>
          <a:p>
            <a:r>
              <a:rPr lang="en-US" dirty="0"/>
              <a:t>In addition to direct delivery these devices provide a mechanism to tune payload delivery are minimally invasive and mechanically robust.</a:t>
            </a:r>
          </a:p>
          <a:p>
            <a:endParaRPr lang="en-US" dirty="0"/>
          </a:p>
          <a:p>
            <a:r>
              <a:rPr lang="en-US" dirty="0"/>
              <a:t>However, adoption of this technology has stalled because if a patch rips burst delivery can occur resulting in a potential overdose. </a:t>
            </a:r>
          </a:p>
          <a:p>
            <a:endParaRPr lang="en-US" dirty="0"/>
          </a:p>
          <a:p>
            <a:r>
              <a:rPr lang="en-US" dirty="0"/>
              <a:t>For widescale application further investigation of transdermal drug patches must be performed. Specifically, in this talk </a:t>
            </a:r>
            <a:r>
              <a:rPr lang="en-US" dirty="0" err="1"/>
              <a:t>i</a:t>
            </a:r>
            <a:r>
              <a:rPr lang="en-US" dirty="0"/>
              <a:t> will investigate engineering the delivery properties of these patches.</a:t>
            </a:r>
          </a:p>
          <a:p>
            <a:endParaRPr lang="en-US" dirty="0"/>
          </a:p>
        </p:txBody>
      </p:sp>
      <p:sp>
        <p:nvSpPr>
          <p:cNvPr id="4" name="Slide Number Placeholder 3"/>
          <p:cNvSpPr>
            <a:spLocks noGrp="1"/>
          </p:cNvSpPr>
          <p:nvPr>
            <p:ph type="sldNum" sz="quarter" idx="5"/>
          </p:nvPr>
        </p:nvSpPr>
        <p:spPr/>
        <p:txBody>
          <a:bodyPr/>
          <a:lstStyle/>
          <a:p>
            <a:fld id="{9F4119F1-B10E-45C4-B2D1-8C60927106BB}" type="slidenum">
              <a:rPr lang="en-US" smtClean="0"/>
              <a:t>3</a:t>
            </a:fld>
            <a:endParaRPr lang="en-US"/>
          </a:p>
        </p:txBody>
      </p:sp>
    </p:spTree>
    <p:extLst>
      <p:ext uri="{BB962C8B-B14F-4D97-AF65-F5344CB8AC3E}">
        <p14:creationId xmlns:p14="http://schemas.microsoft.com/office/powerpoint/2010/main" val="3332771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Polymer based gels have been found to function well as transdermal drug patches as the are both mechanically robust and can be tuned to control the release rate, or diffusion, of pharmaceutical drugs</a:t>
            </a:r>
          </a:p>
          <a:p>
            <a:endParaRPr lang="en-US" dirty="0"/>
          </a:p>
          <a:p>
            <a:r>
              <a:rPr lang="en-US" dirty="0"/>
              <a:t>Specifically there are two methods to control drug delivery 1) Alter the gel nanostructure or 2) Alter the payload complex</a:t>
            </a:r>
          </a:p>
          <a:p>
            <a:endParaRPr lang="en-US" dirty="0"/>
          </a:p>
          <a:p>
            <a:r>
              <a:rPr lang="en-US" dirty="0"/>
              <a:t>In my research I will investigate the effect altering gel nanostructure has on the release rate of a specified drug</a:t>
            </a:r>
          </a:p>
        </p:txBody>
      </p:sp>
      <p:sp>
        <p:nvSpPr>
          <p:cNvPr id="4" name="Slide Number Placeholder 3"/>
          <p:cNvSpPr>
            <a:spLocks noGrp="1"/>
          </p:cNvSpPr>
          <p:nvPr>
            <p:ph type="sldNum" sz="quarter" idx="5"/>
          </p:nvPr>
        </p:nvSpPr>
        <p:spPr/>
        <p:txBody>
          <a:bodyPr/>
          <a:lstStyle/>
          <a:p>
            <a:fld id="{9F4119F1-B10E-45C4-B2D1-8C60927106BB}" type="slidenum">
              <a:rPr lang="en-US" smtClean="0"/>
              <a:t>4</a:t>
            </a:fld>
            <a:endParaRPr lang="en-US"/>
          </a:p>
        </p:txBody>
      </p:sp>
    </p:spTree>
    <p:extLst>
      <p:ext uri="{BB962C8B-B14F-4D97-AF65-F5344CB8AC3E}">
        <p14:creationId xmlns:p14="http://schemas.microsoft.com/office/powerpoint/2010/main" val="3930416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lets look at a typical polymer gel.</a:t>
            </a:r>
          </a:p>
          <a:p>
            <a:endParaRPr lang="en-US" dirty="0"/>
          </a:p>
          <a:p>
            <a:r>
              <a:rPr lang="en-US" dirty="0"/>
              <a:t>3 main phase selective regions represented in the figure </a:t>
            </a:r>
          </a:p>
          <a:p>
            <a:endParaRPr lang="en-US" dirty="0"/>
          </a:p>
          <a:p>
            <a:r>
              <a:rPr lang="en-US" dirty="0"/>
              <a:t>Purple domains represent physically crosslinked polystyrene which form micelles</a:t>
            </a:r>
          </a:p>
          <a:p>
            <a:endParaRPr lang="en-US" dirty="0"/>
          </a:p>
          <a:p>
            <a:r>
              <a:rPr lang="en-US" dirty="0"/>
              <a:t>Dark green bridging the purple micelles represents gel crosslinks linking the polystyrene micelles together</a:t>
            </a:r>
          </a:p>
          <a:p>
            <a:endParaRPr lang="en-US" dirty="0"/>
          </a:p>
          <a:p>
            <a:r>
              <a:rPr lang="en-US" dirty="0"/>
              <a:t>Blue region represents the nanocarrier or model drug of the system.</a:t>
            </a:r>
          </a:p>
          <a:p>
            <a:endParaRPr lang="en-US" dirty="0"/>
          </a:p>
          <a:p>
            <a:endParaRPr lang="en-US" dirty="0"/>
          </a:p>
        </p:txBody>
      </p:sp>
      <p:sp>
        <p:nvSpPr>
          <p:cNvPr id="4" name="Slide Number Placeholder 3"/>
          <p:cNvSpPr>
            <a:spLocks noGrp="1"/>
          </p:cNvSpPr>
          <p:nvPr>
            <p:ph type="sldNum" sz="quarter" idx="5"/>
          </p:nvPr>
        </p:nvSpPr>
        <p:spPr/>
        <p:txBody>
          <a:bodyPr/>
          <a:lstStyle/>
          <a:p>
            <a:fld id="{9F4119F1-B10E-45C4-B2D1-8C60927106BB}" type="slidenum">
              <a:rPr lang="en-US" smtClean="0"/>
              <a:t>5</a:t>
            </a:fld>
            <a:endParaRPr lang="en-US"/>
          </a:p>
        </p:txBody>
      </p:sp>
    </p:spTree>
    <p:extLst>
      <p:ext uri="{BB962C8B-B14F-4D97-AF65-F5344CB8AC3E}">
        <p14:creationId xmlns:p14="http://schemas.microsoft.com/office/powerpoint/2010/main" val="1395750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makes up each of these components?</a:t>
            </a:r>
          </a:p>
          <a:p>
            <a:endParaRPr lang="en-US" dirty="0"/>
          </a:p>
          <a:p>
            <a:r>
              <a:rPr lang="en-US" dirty="0"/>
              <a:t>The polymeric gels in this study are composed of SEBS block polymer consisting of two base units styrene and ethylene butylene.</a:t>
            </a:r>
          </a:p>
          <a:p>
            <a:endParaRPr lang="en-US" dirty="0"/>
          </a:p>
          <a:p>
            <a:r>
              <a:rPr lang="en-US" dirty="0"/>
              <a:t>Specifically the purple reverse micelles are composed of styrene monomer while the bridging crosslinks are composed of ethylene butylene</a:t>
            </a:r>
          </a:p>
          <a:p>
            <a:endParaRPr lang="en-US" dirty="0"/>
          </a:p>
          <a:p>
            <a:r>
              <a:rPr lang="en-US" dirty="0"/>
              <a:t>Lastly the model drug is represented by AOT</a:t>
            </a:r>
          </a:p>
        </p:txBody>
      </p:sp>
      <p:sp>
        <p:nvSpPr>
          <p:cNvPr id="4" name="Slide Number Placeholder 3"/>
          <p:cNvSpPr>
            <a:spLocks noGrp="1"/>
          </p:cNvSpPr>
          <p:nvPr>
            <p:ph type="sldNum" sz="quarter" idx="5"/>
          </p:nvPr>
        </p:nvSpPr>
        <p:spPr/>
        <p:txBody>
          <a:bodyPr/>
          <a:lstStyle/>
          <a:p>
            <a:fld id="{9F4119F1-B10E-45C4-B2D1-8C60927106BB}" type="slidenum">
              <a:rPr lang="en-US" smtClean="0"/>
              <a:t>6</a:t>
            </a:fld>
            <a:endParaRPr lang="en-US"/>
          </a:p>
        </p:txBody>
      </p:sp>
    </p:spTree>
    <p:extLst>
      <p:ext uri="{BB962C8B-B14F-4D97-AF65-F5344CB8AC3E}">
        <p14:creationId xmlns:p14="http://schemas.microsoft.com/office/powerpoint/2010/main" val="4143935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method to control the nanostructure of polymeric gels are to add phase-selective homopolymers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Phase-selective homopolymers have attracted significant attention in the scientific community because they provide an inexpensive and simple method to tune properties of block polymers</a:t>
            </a:r>
            <a:endParaRPr lang="en-US" sz="1200" kern="1200" baseline="300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300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Homopolymers have distinct selectivity meaning either the homopolymer is miscible in purple region, green region or is non-selective (denoted by the black arrows)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Specifically, we will investigate A selective homopolymer styrene in an effort to investigate the impact micelle size has on drug delivery</a:t>
            </a:r>
          </a:p>
          <a:p>
            <a:endParaRPr lang="en-US" dirty="0"/>
          </a:p>
        </p:txBody>
      </p:sp>
      <p:sp>
        <p:nvSpPr>
          <p:cNvPr id="4" name="Slide Number Placeholder 3"/>
          <p:cNvSpPr>
            <a:spLocks noGrp="1"/>
          </p:cNvSpPr>
          <p:nvPr>
            <p:ph type="sldNum" sz="quarter" idx="5"/>
          </p:nvPr>
        </p:nvSpPr>
        <p:spPr/>
        <p:txBody>
          <a:bodyPr/>
          <a:lstStyle/>
          <a:p>
            <a:fld id="{9F4119F1-B10E-45C4-B2D1-8C60927106BB}" type="slidenum">
              <a:rPr lang="en-US" smtClean="0"/>
              <a:t>7</a:t>
            </a:fld>
            <a:endParaRPr lang="en-US"/>
          </a:p>
        </p:txBody>
      </p:sp>
    </p:spTree>
    <p:extLst>
      <p:ext uri="{BB962C8B-B14F-4D97-AF65-F5344CB8AC3E}">
        <p14:creationId xmlns:p14="http://schemas.microsoft.com/office/powerpoint/2010/main" val="2975666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4119F1-B10E-45C4-B2D1-8C60927106BB}" type="slidenum">
              <a:rPr lang="en-US" smtClean="0"/>
              <a:t>9</a:t>
            </a:fld>
            <a:endParaRPr lang="en-US"/>
          </a:p>
        </p:txBody>
      </p:sp>
    </p:spTree>
    <p:extLst>
      <p:ext uri="{BB962C8B-B14F-4D97-AF65-F5344CB8AC3E}">
        <p14:creationId xmlns:p14="http://schemas.microsoft.com/office/powerpoint/2010/main" val="3158393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4119F1-B10E-45C4-B2D1-8C60927106BB}" type="slidenum">
              <a:rPr lang="en-US" smtClean="0"/>
              <a:t>10</a:t>
            </a:fld>
            <a:endParaRPr lang="en-US"/>
          </a:p>
        </p:txBody>
      </p:sp>
    </p:spTree>
    <p:extLst>
      <p:ext uri="{BB962C8B-B14F-4D97-AF65-F5344CB8AC3E}">
        <p14:creationId xmlns:p14="http://schemas.microsoft.com/office/powerpoint/2010/main" val="1094253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1913" y="1597819"/>
            <a:ext cx="8248135" cy="1102519"/>
          </a:xfrm>
        </p:spPr>
        <p:txBody>
          <a:bodyPr/>
          <a:lstStyle>
            <a:lvl1pPr>
              <a:defRPr>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851946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dirty="0"/>
              <a:t>Click to edit Master title style</a:t>
            </a:r>
          </a:p>
        </p:txBody>
      </p:sp>
      <p:sp>
        <p:nvSpPr>
          <p:cNvPr id="3" name="Vertical Text Placeholder 2"/>
          <p:cNvSpPr>
            <a:spLocks noGrp="1"/>
          </p:cNvSpPr>
          <p:nvPr>
            <p:ph type="body" orient="vert" idx="1"/>
          </p:nvPr>
        </p:nvSpPr>
        <p:spPr>
          <a:xfrm>
            <a:off x="457200" y="1575487"/>
            <a:ext cx="8229600" cy="2403390"/>
          </a:xfrm>
        </p:spPr>
        <p:txBody>
          <a:bodyPr vert="eaVert">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48276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53761"/>
            <a:ext cx="2057400" cy="3391931"/>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753761"/>
            <a:ext cx="6019800" cy="339193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9007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400" baseline="0">
                <a:latin typeface="Open Sans"/>
              </a:defRPr>
            </a:lvl1pPr>
            <a:lvl2pPr>
              <a:defRPr sz="2000" baseline="0">
                <a:latin typeface="Open Sans"/>
              </a:defRPr>
            </a:lvl2pPr>
            <a:lvl3pPr>
              <a:defRPr sz="1800" baseline="0">
                <a:latin typeface="Open Sans"/>
              </a:defRPr>
            </a:lvl3pPr>
            <a:lvl4pPr>
              <a:defRPr sz="1600" baseline="0">
                <a:latin typeface="Open Sans"/>
              </a:defRPr>
            </a:lvl4pPr>
            <a:lvl5pPr>
              <a:defRPr sz="1600" baseline="0">
                <a:latin typeface="Open San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46103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noAutofit/>
          </a:bodyPr>
          <a:lstStyle>
            <a:lvl1pPr algn="l">
              <a:defRPr sz="3200" b="1" cap="all" baseline="0"/>
            </a:lvl1pPr>
          </a:lstStyle>
          <a:p>
            <a:r>
              <a:rPr lang="en-US" dirty="0"/>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732387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34604"/>
            <a:ext cx="8229600" cy="857250"/>
          </a:xfrm>
        </p:spPr>
        <p:txBody>
          <a:bodyPr/>
          <a:lstStyle/>
          <a:p>
            <a:r>
              <a:rPr lang="en-US" dirty="0"/>
              <a:t>Click to edit Master title style</a:t>
            </a:r>
          </a:p>
        </p:txBody>
      </p:sp>
      <p:sp>
        <p:nvSpPr>
          <p:cNvPr id="3" name="Content Placeholder 2"/>
          <p:cNvSpPr>
            <a:spLocks noGrp="1"/>
          </p:cNvSpPr>
          <p:nvPr>
            <p:ph sz="half" idx="1"/>
          </p:nvPr>
        </p:nvSpPr>
        <p:spPr>
          <a:xfrm>
            <a:off x="457200" y="1569307"/>
            <a:ext cx="4038600" cy="187636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569307"/>
            <a:ext cx="4038600" cy="1876362"/>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44775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34604"/>
            <a:ext cx="8229600" cy="857250"/>
          </a:xfrm>
        </p:spPr>
        <p:txBody>
          <a:bodyPr/>
          <a:lstStyle>
            <a:lvl1pPr>
              <a:defRPr baseline="0"/>
            </a:lvl1pPr>
          </a:lstStyle>
          <a:p>
            <a:r>
              <a:rPr lang="en-US" dirty="0"/>
              <a:t>Click to edit Master title style</a:t>
            </a:r>
          </a:p>
        </p:txBody>
      </p:sp>
      <p:sp>
        <p:nvSpPr>
          <p:cNvPr id="3" name="Text Placeholder 2"/>
          <p:cNvSpPr>
            <a:spLocks noGrp="1"/>
          </p:cNvSpPr>
          <p:nvPr>
            <p:ph type="body" idx="1"/>
          </p:nvPr>
        </p:nvSpPr>
        <p:spPr>
          <a:xfrm>
            <a:off x="457200" y="1661373"/>
            <a:ext cx="4040188" cy="47982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310714"/>
            <a:ext cx="4040188" cy="2283908"/>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661373"/>
            <a:ext cx="4041775" cy="47982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2310714"/>
            <a:ext cx="4041775" cy="2283908"/>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84666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44916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35879" cy="5143500"/>
          </a:xfrm>
          <a:prstGeom prst="rect">
            <a:avLst/>
          </a:prstGeom>
        </p:spPr>
      </p:pic>
    </p:spTree>
    <p:extLst>
      <p:ext uri="{BB962C8B-B14F-4D97-AF65-F5344CB8AC3E}">
        <p14:creationId xmlns:p14="http://schemas.microsoft.com/office/powerpoint/2010/main" val="4033113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821723"/>
            <a:ext cx="3008313" cy="667266"/>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821725"/>
            <a:ext cx="5111750" cy="32004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556951"/>
            <a:ext cx="3008313" cy="246517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443394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821723"/>
            <a:ext cx="5486400" cy="27239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1084913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2" name="Title Placeholder 1"/>
          <p:cNvSpPr>
            <a:spLocks noGrp="1"/>
          </p:cNvSpPr>
          <p:nvPr>
            <p:ph type="title"/>
          </p:nvPr>
        </p:nvSpPr>
        <p:spPr>
          <a:xfrm>
            <a:off x="453139" y="582860"/>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575486"/>
            <a:ext cx="8229600" cy="301913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001457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3600" b="1" i="0" kern="1200" cap="all" spc="-100" baseline="0">
          <a:solidFill>
            <a:schemeClr val="tx2">
              <a:lumMod val="75000"/>
            </a:schemeClr>
          </a:solidFill>
          <a:latin typeface="Oswald"/>
          <a:ea typeface="+mj-ea"/>
          <a:cs typeface="+mj-cs"/>
        </a:defRPr>
      </a:lvl1pPr>
    </p:titleStyle>
    <p:bodyStyle>
      <a:lvl1pPr marL="342900" indent="-342900" algn="l" defTabSz="457200" rtl="0" eaLnBrk="1" latinLnBrk="0" hangingPunct="1">
        <a:spcBef>
          <a:spcPct val="20000"/>
        </a:spcBef>
        <a:buFont typeface="Arial"/>
        <a:buChar char="•"/>
        <a:defRPr sz="2800" kern="1200" baseline="0">
          <a:solidFill>
            <a:schemeClr val="tx1"/>
          </a:solidFill>
          <a:latin typeface="Open Sans"/>
          <a:ea typeface="+mn-ea"/>
          <a:cs typeface="+mn-cs"/>
        </a:defRPr>
      </a:lvl1pPr>
      <a:lvl2pPr marL="742950" indent="-285750" algn="l" defTabSz="457200" rtl="0" eaLnBrk="1" latinLnBrk="0" hangingPunct="1">
        <a:spcBef>
          <a:spcPct val="20000"/>
        </a:spcBef>
        <a:buFont typeface="Arial"/>
        <a:buChar char="–"/>
        <a:defRPr sz="2400" kern="1200" baseline="0">
          <a:solidFill>
            <a:schemeClr val="tx1"/>
          </a:solidFill>
          <a:latin typeface="Open Sans"/>
          <a:ea typeface="+mn-ea"/>
          <a:cs typeface="+mn-cs"/>
        </a:defRPr>
      </a:lvl2pPr>
      <a:lvl3pPr marL="1143000" indent="-228600" algn="l" defTabSz="457200" rtl="0" eaLnBrk="1" latinLnBrk="0" hangingPunct="1">
        <a:spcBef>
          <a:spcPct val="20000"/>
        </a:spcBef>
        <a:buFont typeface="Arial"/>
        <a:buChar char="•"/>
        <a:defRPr sz="2000" kern="1200" baseline="0">
          <a:solidFill>
            <a:schemeClr val="tx1"/>
          </a:solidFill>
          <a:latin typeface="Open Sans"/>
          <a:ea typeface="+mn-ea"/>
          <a:cs typeface="+mn-cs"/>
        </a:defRPr>
      </a:lvl3pPr>
      <a:lvl4pPr marL="1600200" indent="-228600" algn="l" defTabSz="457200" rtl="0" eaLnBrk="1" latinLnBrk="0" hangingPunct="1">
        <a:spcBef>
          <a:spcPct val="20000"/>
        </a:spcBef>
        <a:buFont typeface="Arial"/>
        <a:buChar char="–"/>
        <a:defRPr sz="1800" kern="1200" baseline="0">
          <a:solidFill>
            <a:schemeClr val="tx1"/>
          </a:solidFill>
          <a:latin typeface="Open Sans"/>
          <a:ea typeface="+mn-ea"/>
          <a:cs typeface="+mn-cs"/>
        </a:defRPr>
      </a:lvl4pPr>
      <a:lvl5pPr marL="2057400" indent="-228600" algn="l" defTabSz="457200" rtl="0" eaLnBrk="1" latinLnBrk="0" hangingPunct="1">
        <a:spcBef>
          <a:spcPct val="20000"/>
        </a:spcBef>
        <a:buFont typeface="Arial"/>
        <a:buChar char="»"/>
        <a:defRPr sz="1800" kern="1200" baseline="0">
          <a:solidFill>
            <a:schemeClr val="tx1"/>
          </a:solidFill>
          <a:latin typeface="Open San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file:///H:/var/folders/gx/dwzsmf49011b7q1s9c1jkh4m0000gn/T/com.microsoft.Word/WebArchiveCopyPasteTempFiles/Fig1_Schema-SAXS_1200px2.png" TargetMode="Externa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file:///H:/var/folders/gx/dwzsmf49011b7q1s9c1jkh4m0000gn/T/com.microsoft.Word/WebArchiveCopyPasteTempFiles/page6image56324080"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 y="452895"/>
            <a:ext cx="9153144" cy="5153220"/>
          </a:xfrm>
          <a:prstGeom prst="rect">
            <a:avLst/>
          </a:prstGeom>
        </p:spPr>
      </p:pic>
      <p:sp>
        <p:nvSpPr>
          <p:cNvPr id="8" name="Title 1"/>
          <p:cNvSpPr txBox="1">
            <a:spLocks/>
          </p:cNvSpPr>
          <p:nvPr/>
        </p:nvSpPr>
        <p:spPr>
          <a:xfrm>
            <a:off x="836388" y="1648293"/>
            <a:ext cx="7824306" cy="55126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a:solidFill>
                  <a:schemeClr val="bg1"/>
                </a:solidFill>
              </a:rPr>
              <a:t>Assessing the Impact of Block-Selective Homopolymers on the Diffusion of Payloads Through Polymeric Gels</a:t>
            </a:r>
            <a:endParaRPr lang="en-US" sz="3600" dirty="0">
              <a:solidFill>
                <a:schemeClr val="bg1"/>
              </a:solidFill>
            </a:endParaRPr>
          </a:p>
        </p:txBody>
      </p:sp>
      <p:sp>
        <p:nvSpPr>
          <p:cNvPr id="10" name="Subtitle 2"/>
          <p:cNvSpPr txBox="1">
            <a:spLocks/>
          </p:cNvSpPr>
          <p:nvPr/>
        </p:nvSpPr>
        <p:spPr>
          <a:xfrm>
            <a:off x="1084867" y="3054283"/>
            <a:ext cx="7824306" cy="320082"/>
          </a:xfrm>
          <a:prstGeom prst="rect">
            <a:avLst/>
          </a:prstGeom>
        </p:spPr>
        <p:txBody>
          <a:bodyPr vert="horz" lIns="91440" tIns="45720" rIns="91440" bIns="45720" rtlCol="0">
            <a:normAutofit fontScale="625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800" i="1" dirty="0">
                <a:solidFill>
                  <a:schemeClr val="bg1"/>
                </a:solidFill>
                <a:latin typeface="Libre Baskerville" charset="0"/>
                <a:ea typeface="Libre Baskerville" charset="0"/>
                <a:cs typeface="Libre Baskerville" charset="0"/>
              </a:rPr>
              <a:t>Ian Coates  - Kalman Research Symposium 4/17/21</a:t>
            </a:r>
          </a:p>
        </p:txBody>
      </p:sp>
    </p:spTree>
    <p:extLst>
      <p:ext uri="{BB962C8B-B14F-4D97-AF65-F5344CB8AC3E}">
        <p14:creationId xmlns:p14="http://schemas.microsoft.com/office/powerpoint/2010/main" val="76681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lstStyle/>
          <a:p>
            <a:r>
              <a:rPr lang="en-US" dirty="0"/>
              <a:t>Gel Formulation</a:t>
            </a:r>
          </a:p>
        </p:txBody>
      </p:sp>
      <p:graphicFrame>
        <p:nvGraphicFramePr>
          <p:cNvPr id="3" name="Table 2">
            <a:extLst>
              <a:ext uri="{FF2B5EF4-FFF2-40B4-BE49-F238E27FC236}">
                <a16:creationId xmlns:a16="http://schemas.microsoft.com/office/drawing/2014/main" id="{F44075BF-7C74-DB4F-8539-A8D8C31AAF49}"/>
              </a:ext>
            </a:extLst>
          </p:cNvPr>
          <p:cNvGraphicFramePr>
            <a:graphicFrameLocks noGrp="1"/>
          </p:cNvGraphicFramePr>
          <p:nvPr>
            <p:extLst>
              <p:ext uri="{D42A27DB-BD31-4B8C-83A1-F6EECF244321}">
                <p14:modId xmlns:p14="http://schemas.microsoft.com/office/powerpoint/2010/main" val="2887818826"/>
              </p:ext>
            </p:extLst>
          </p:nvPr>
        </p:nvGraphicFramePr>
        <p:xfrm>
          <a:off x="228600" y="1080302"/>
          <a:ext cx="4073577" cy="2982896"/>
        </p:xfrm>
        <a:graphic>
          <a:graphicData uri="http://schemas.openxmlformats.org/drawingml/2006/table">
            <a:tbl>
              <a:tblPr firstRow="1" firstCol="1" bandRow="1">
                <a:tableStyleId>{5C22544A-7EE6-4342-B048-85BDC9FD1C3A}</a:tableStyleId>
              </a:tblPr>
              <a:tblGrid>
                <a:gridCol w="1354630">
                  <a:extLst>
                    <a:ext uri="{9D8B030D-6E8A-4147-A177-3AD203B41FA5}">
                      <a16:colId xmlns:a16="http://schemas.microsoft.com/office/drawing/2014/main" val="1483378594"/>
                    </a:ext>
                  </a:extLst>
                </a:gridCol>
                <a:gridCol w="2718947">
                  <a:extLst>
                    <a:ext uri="{9D8B030D-6E8A-4147-A177-3AD203B41FA5}">
                      <a16:colId xmlns:a16="http://schemas.microsoft.com/office/drawing/2014/main" val="2646535572"/>
                    </a:ext>
                  </a:extLst>
                </a:gridCol>
              </a:tblGrid>
              <a:tr h="0">
                <a:tc gridSpan="2">
                  <a:txBody>
                    <a:bodyPr/>
                    <a:lstStyle/>
                    <a:p>
                      <a:pPr marL="0" marR="0" algn="ctr">
                        <a:lnSpc>
                          <a:spcPct val="100000"/>
                        </a:lnSpc>
                      </a:pPr>
                      <a:r>
                        <a:rPr lang="en-US" sz="1600" dirty="0">
                          <a:effectLst/>
                          <a:latin typeface="Arial" panose="020B0604020202020204" pitchFamily="34" charset="0"/>
                          <a:ea typeface="Times New Roman" panose="02020603050405020304" pitchFamily="18" charset="0"/>
                          <a:cs typeface="Arial" panose="020B0604020202020204" pitchFamily="34" charset="0"/>
                        </a:rPr>
                        <a:t>Formulation</a:t>
                      </a:r>
                    </a:p>
                  </a:txBody>
                  <a:tcPr marL="62011" marR="62011" marT="0" marB="0"/>
                </a:tc>
                <a:tc hMerge="1">
                  <a:txBody>
                    <a:bodyPr/>
                    <a:lstStyle/>
                    <a:p>
                      <a:endParaRPr lang="en-US"/>
                    </a:p>
                  </a:txBody>
                  <a:tcPr/>
                </a:tc>
                <a:extLst>
                  <a:ext uri="{0D108BD9-81ED-4DB2-BD59-A6C34878D82A}">
                    <a16:rowId xmlns:a16="http://schemas.microsoft.com/office/drawing/2014/main" val="2563393498"/>
                  </a:ext>
                </a:extLst>
              </a:tr>
              <a:tr h="496088">
                <a:tc>
                  <a:txBody>
                    <a:bodyPr/>
                    <a:lstStyle/>
                    <a:p>
                      <a:pPr marL="0" marR="0" algn="ctr">
                        <a:lnSpc>
                          <a:spcPct val="100000"/>
                        </a:lnSpc>
                      </a:pPr>
                      <a:r>
                        <a:rPr lang="en-US" sz="1600">
                          <a:effectLst/>
                          <a:latin typeface="Arial" panose="020B0604020202020204" pitchFamily="34" charset="0"/>
                          <a:cs typeface="Arial" panose="020B0604020202020204" pitchFamily="34" charset="0"/>
                        </a:rPr>
                        <a:t>Concentration SEBS (%)</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2011" marR="62011" marT="0" marB="0"/>
                </a:tc>
                <a:tc>
                  <a:txBody>
                    <a:bodyPr/>
                    <a:lstStyle/>
                    <a:p>
                      <a:pPr marL="0" marR="0" algn="ctr">
                        <a:lnSpc>
                          <a:spcPct val="100000"/>
                        </a:lnSpc>
                      </a:pPr>
                      <a:r>
                        <a:rPr lang="en-US" sz="1600" dirty="0">
                          <a:effectLst/>
                          <a:latin typeface="Arial" panose="020B0604020202020204" pitchFamily="34" charset="0"/>
                          <a:cs typeface="Arial" panose="020B0604020202020204" pitchFamily="34" charset="0"/>
                        </a:rPr>
                        <a:t>Concentration Styrene Homopolymer (%)</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2011" marR="62011" marT="0" marB="0"/>
                </a:tc>
                <a:extLst>
                  <a:ext uri="{0D108BD9-81ED-4DB2-BD59-A6C34878D82A}">
                    <a16:rowId xmlns:a16="http://schemas.microsoft.com/office/drawing/2014/main" val="3542752125"/>
                  </a:ext>
                </a:extLst>
              </a:tr>
              <a:tr h="280371">
                <a:tc>
                  <a:txBody>
                    <a:bodyPr/>
                    <a:lstStyle/>
                    <a:p>
                      <a:pPr marL="0" marR="0" algn="ctr">
                        <a:lnSpc>
                          <a:spcPct val="100000"/>
                        </a:lnSpc>
                      </a:pPr>
                      <a:r>
                        <a:rPr lang="en-US" sz="1600">
                          <a:effectLst/>
                          <a:latin typeface="Arial" panose="020B0604020202020204" pitchFamily="34" charset="0"/>
                          <a:cs typeface="Arial" panose="020B0604020202020204" pitchFamily="34" charset="0"/>
                        </a:rPr>
                        <a:t>10</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2011" marR="62011" marT="0" marB="0"/>
                </a:tc>
                <a:tc>
                  <a:txBody>
                    <a:bodyPr/>
                    <a:lstStyle/>
                    <a:p>
                      <a:pPr marL="0" marR="0" algn="ctr">
                        <a:lnSpc>
                          <a:spcPct val="100000"/>
                        </a:lnSpc>
                      </a:pPr>
                      <a:r>
                        <a:rPr lang="en-US" sz="1600">
                          <a:effectLst/>
                          <a:latin typeface="Arial" panose="020B0604020202020204" pitchFamily="34" charset="0"/>
                          <a:cs typeface="Arial" panose="020B0604020202020204" pitchFamily="34" charset="0"/>
                        </a:rPr>
                        <a:t>0.2</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2011" marR="62011" marT="0" marB="0"/>
                </a:tc>
                <a:extLst>
                  <a:ext uri="{0D108BD9-81ED-4DB2-BD59-A6C34878D82A}">
                    <a16:rowId xmlns:a16="http://schemas.microsoft.com/office/drawing/2014/main" val="698478758"/>
                  </a:ext>
                </a:extLst>
              </a:tr>
              <a:tr h="280371">
                <a:tc>
                  <a:txBody>
                    <a:bodyPr/>
                    <a:lstStyle/>
                    <a:p>
                      <a:pPr marL="0" marR="0" algn="ctr">
                        <a:lnSpc>
                          <a:spcPct val="100000"/>
                        </a:lnSpc>
                      </a:pPr>
                      <a:r>
                        <a:rPr lang="en-US" sz="1600">
                          <a:effectLst/>
                          <a:latin typeface="Arial" panose="020B0604020202020204" pitchFamily="34" charset="0"/>
                          <a:cs typeface="Arial" panose="020B0604020202020204" pitchFamily="34" charset="0"/>
                        </a:rPr>
                        <a:t>10</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2011" marR="62011" marT="0" marB="0"/>
                </a:tc>
                <a:tc>
                  <a:txBody>
                    <a:bodyPr/>
                    <a:lstStyle/>
                    <a:p>
                      <a:pPr marL="0" marR="0" algn="ctr">
                        <a:lnSpc>
                          <a:spcPct val="100000"/>
                        </a:lnSpc>
                      </a:pPr>
                      <a:r>
                        <a:rPr lang="en-US" sz="1600">
                          <a:effectLst/>
                          <a:latin typeface="Arial" panose="020B0604020202020204" pitchFamily="34" charset="0"/>
                          <a:cs typeface="Arial" panose="020B0604020202020204" pitchFamily="34" charset="0"/>
                        </a:rPr>
                        <a:t>0.5</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2011" marR="62011" marT="0" marB="0"/>
                </a:tc>
                <a:extLst>
                  <a:ext uri="{0D108BD9-81ED-4DB2-BD59-A6C34878D82A}">
                    <a16:rowId xmlns:a16="http://schemas.microsoft.com/office/drawing/2014/main" val="1365790316"/>
                  </a:ext>
                </a:extLst>
              </a:tr>
              <a:tr h="280371">
                <a:tc>
                  <a:txBody>
                    <a:bodyPr/>
                    <a:lstStyle/>
                    <a:p>
                      <a:pPr marL="0" marR="0" algn="ctr">
                        <a:lnSpc>
                          <a:spcPct val="100000"/>
                        </a:lnSpc>
                      </a:pPr>
                      <a:r>
                        <a:rPr lang="en-US" sz="1600">
                          <a:effectLst/>
                          <a:latin typeface="Arial" panose="020B0604020202020204" pitchFamily="34" charset="0"/>
                          <a:cs typeface="Arial" panose="020B0604020202020204" pitchFamily="34" charset="0"/>
                        </a:rPr>
                        <a:t>10</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2011" marR="62011" marT="0" marB="0"/>
                </a:tc>
                <a:tc>
                  <a:txBody>
                    <a:bodyPr/>
                    <a:lstStyle/>
                    <a:p>
                      <a:pPr marL="0" marR="0" algn="ctr">
                        <a:lnSpc>
                          <a:spcPct val="100000"/>
                        </a:lnSpc>
                      </a:pPr>
                      <a:r>
                        <a:rPr lang="en-US" sz="1600">
                          <a:effectLst/>
                          <a:latin typeface="Arial" panose="020B0604020202020204" pitchFamily="34" charset="0"/>
                          <a:cs typeface="Arial" panose="020B0604020202020204" pitchFamily="34" charset="0"/>
                        </a:rPr>
                        <a:t>0.8</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2011" marR="62011" marT="0" marB="0"/>
                </a:tc>
                <a:extLst>
                  <a:ext uri="{0D108BD9-81ED-4DB2-BD59-A6C34878D82A}">
                    <a16:rowId xmlns:a16="http://schemas.microsoft.com/office/drawing/2014/main" val="1616005520"/>
                  </a:ext>
                </a:extLst>
              </a:tr>
              <a:tr h="280371">
                <a:tc>
                  <a:txBody>
                    <a:bodyPr/>
                    <a:lstStyle/>
                    <a:p>
                      <a:pPr marL="0" marR="0" algn="ctr">
                        <a:lnSpc>
                          <a:spcPct val="100000"/>
                        </a:lnSpc>
                      </a:pPr>
                      <a:r>
                        <a:rPr lang="en-US" sz="1600" dirty="0">
                          <a:effectLst/>
                          <a:latin typeface="Arial" panose="020B0604020202020204" pitchFamily="34" charset="0"/>
                          <a:cs typeface="Arial" panose="020B0604020202020204" pitchFamily="34" charset="0"/>
                        </a:rPr>
                        <a:t>10</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2011" marR="62011" marT="0" marB="0"/>
                </a:tc>
                <a:tc>
                  <a:txBody>
                    <a:bodyPr/>
                    <a:lstStyle/>
                    <a:p>
                      <a:pPr marL="0" marR="0" algn="ctr">
                        <a:lnSpc>
                          <a:spcPct val="100000"/>
                        </a:lnSpc>
                      </a:pPr>
                      <a:r>
                        <a:rPr lang="en-US" sz="1600">
                          <a:effectLst/>
                          <a:latin typeface="Arial" panose="020B0604020202020204" pitchFamily="34" charset="0"/>
                          <a:cs typeface="Arial" panose="020B0604020202020204" pitchFamily="34" charset="0"/>
                        </a:rPr>
                        <a:t>1.0</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2011" marR="62011" marT="0" marB="0"/>
                </a:tc>
                <a:extLst>
                  <a:ext uri="{0D108BD9-81ED-4DB2-BD59-A6C34878D82A}">
                    <a16:rowId xmlns:a16="http://schemas.microsoft.com/office/drawing/2014/main" val="217114834"/>
                  </a:ext>
                </a:extLst>
              </a:tr>
              <a:tr h="280371">
                <a:tc>
                  <a:txBody>
                    <a:bodyPr/>
                    <a:lstStyle/>
                    <a:p>
                      <a:pPr marL="0" marR="0" algn="ctr">
                        <a:lnSpc>
                          <a:spcPct val="100000"/>
                        </a:lnSpc>
                      </a:pPr>
                      <a:r>
                        <a:rPr lang="en-US" sz="1600">
                          <a:effectLst/>
                          <a:latin typeface="Arial" panose="020B0604020202020204" pitchFamily="34" charset="0"/>
                          <a:cs typeface="Arial" panose="020B0604020202020204" pitchFamily="34" charset="0"/>
                        </a:rPr>
                        <a:t>15</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2011" marR="62011" marT="0" marB="0"/>
                </a:tc>
                <a:tc>
                  <a:txBody>
                    <a:bodyPr/>
                    <a:lstStyle/>
                    <a:p>
                      <a:pPr marL="0" marR="0" algn="ctr">
                        <a:lnSpc>
                          <a:spcPct val="100000"/>
                        </a:lnSpc>
                      </a:pPr>
                      <a:r>
                        <a:rPr lang="en-US" sz="1600">
                          <a:effectLst/>
                          <a:latin typeface="Arial" panose="020B0604020202020204" pitchFamily="34" charset="0"/>
                          <a:cs typeface="Arial" panose="020B0604020202020204" pitchFamily="34" charset="0"/>
                        </a:rPr>
                        <a:t>0.2</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2011" marR="62011" marT="0" marB="0"/>
                </a:tc>
                <a:extLst>
                  <a:ext uri="{0D108BD9-81ED-4DB2-BD59-A6C34878D82A}">
                    <a16:rowId xmlns:a16="http://schemas.microsoft.com/office/drawing/2014/main" val="1642330878"/>
                  </a:ext>
                </a:extLst>
              </a:tr>
              <a:tr h="280371">
                <a:tc>
                  <a:txBody>
                    <a:bodyPr/>
                    <a:lstStyle/>
                    <a:p>
                      <a:pPr marL="0" marR="0" algn="ctr">
                        <a:lnSpc>
                          <a:spcPct val="100000"/>
                        </a:lnSpc>
                      </a:pPr>
                      <a:r>
                        <a:rPr lang="en-US" sz="1600">
                          <a:effectLst/>
                          <a:latin typeface="Arial" panose="020B0604020202020204" pitchFamily="34" charset="0"/>
                          <a:cs typeface="Arial" panose="020B0604020202020204" pitchFamily="34" charset="0"/>
                        </a:rPr>
                        <a:t>15</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2011" marR="62011" marT="0" marB="0"/>
                </a:tc>
                <a:tc>
                  <a:txBody>
                    <a:bodyPr/>
                    <a:lstStyle/>
                    <a:p>
                      <a:pPr marL="0" marR="0" algn="ctr">
                        <a:lnSpc>
                          <a:spcPct val="100000"/>
                        </a:lnSpc>
                      </a:pPr>
                      <a:r>
                        <a:rPr lang="en-US" sz="1600">
                          <a:effectLst/>
                          <a:latin typeface="Arial" panose="020B0604020202020204" pitchFamily="34" charset="0"/>
                          <a:cs typeface="Arial" panose="020B0604020202020204" pitchFamily="34" charset="0"/>
                        </a:rPr>
                        <a:t>0.5</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2011" marR="62011" marT="0" marB="0"/>
                </a:tc>
                <a:extLst>
                  <a:ext uri="{0D108BD9-81ED-4DB2-BD59-A6C34878D82A}">
                    <a16:rowId xmlns:a16="http://schemas.microsoft.com/office/drawing/2014/main" val="321564147"/>
                  </a:ext>
                </a:extLst>
              </a:tr>
              <a:tr h="280371">
                <a:tc>
                  <a:txBody>
                    <a:bodyPr/>
                    <a:lstStyle/>
                    <a:p>
                      <a:pPr marL="0" marR="0" algn="ctr">
                        <a:lnSpc>
                          <a:spcPct val="100000"/>
                        </a:lnSpc>
                      </a:pPr>
                      <a:r>
                        <a:rPr lang="en-US" sz="1600">
                          <a:effectLst/>
                          <a:latin typeface="Arial" panose="020B0604020202020204" pitchFamily="34" charset="0"/>
                          <a:cs typeface="Arial" panose="020B0604020202020204" pitchFamily="34" charset="0"/>
                        </a:rPr>
                        <a:t>15</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2011" marR="62011" marT="0" marB="0"/>
                </a:tc>
                <a:tc>
                  <a:txBody>
                    <a:bodyPr/>
                    <a:lstStyle/>
                    <a:p>
                      <a:pPr marL="0" marR="0" algn="ctr">
                        <a:lnSpc>
                          <a:spcPct val="100000"/>
                        </a:lnSpc>
                      </a:pPr>
                      <a:r>
                        <a:rPr lang="en-US" sz="1600">
                          <a:effectLst/>
                          <a:latin typeface="Arial" panose="020B0604020202020204" pitchFamily="34" charset="0"/>
                          <a:cs typeface="Arial" panose="020B0604020202020204" pitchFamily="34" charset="0"/>
                        </a:rPr>
                        <a:t>0.8</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2011" marR="62011" marT="0" marB="0"/>
                </a:tc>
                <a:extLst>
                  <a:ext uri="{0D108BD9-81ED-4DB2-BD59-A6C34878D82A}">
                    <a16:rowId xmlns:a16="http://schemas.microsoft.com/office/drawing/2014/main" val="1541073460"/>
                  </a:ext>
                </a:extLst>
              </a:tr>
              <a:tr h="280371">
                <a:tc>
                  <a:txBody>
                    <a:bodyPr/>
                    <a:lstStyle/>
                    <a:p>
                      <a:pPr marL="0" marR="0" algn="ctr">
                        <a:lnSpc>
                          <a:spcPct val="100000"/>
                        </a:lnSpc>
                      </a:pPr>
                      <a:r>
                        <a:rPr lang="en-US" sz="1600">
                          <a:effectLst/>
                          <a:latin typeface="Arial" panose="020B0604020202020204" pitchFamily="34" charset="0"/>
                          <a:cs typeface="Arial" panose="020B0604020202020204" pitchFamily="34" charset="0"/>
                        </a:rPr>
                        <a:t>15</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2011" marR="62011" marT="0" marB="0"/>
                </a:tc>
                <a:tc>
                  <a:txBody>
                    <a:bodyPr/>
                    <a:lstStyle/>
                    <a:p>
                      <a:pPr marL="0" marR="0" algn="ctr">
                        <a:lnSpc>
                          <a:spcPct val="100000"/>
                        </a:lnSpc>
                      </a:pPr>
                      <a:r>
                        <a:rPr lang="en-US" sz="1600" dirty="0">
                          <a:effectLst/>
                          <a:latin typeface="Arial" panose="020B0604020202020204" pitchFamily="34" charset="0"/>
                          <a:cs typeface="Arial" panose="020B0604020202020204" pitchFamily="34" charset="0"/>
                        </a:rPr>
                        <a:t>1.0</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2011" marR="62011" marT="0" marB="0"/>
                </a:tc>
                <a:extLst>
                  <a:ext uri="{0D108BD9-81ED-4DB2-BD59-A6C34878D82A}">
                    <a16:rowId xmlns:a16="http://schemas.microsoft.com/office/drawing/2014/main" val="1063058886"/>
                  </a:ext>
                </a:extLst>
              </a:tr>
            </a:tbl>
          </a:graphicData>
        </a:graphic>
      </p:graphicFrame>
      <p:sp>
        <p:nvSpPr>
          <p:cNvPr id="4" name="Right Brace 3">
            <a:extLst>
              <a:ext uri="{FF2B5EF4-FFF2-40B4-BE49-F238E27FC236}">
                <a16:creationId xmlns:a16="http://schemas.microsoft.com/office/drawing/2014/main" id="{CB1BAEF8-981A-4C4F-9E29-CE6519B28619}"/>
              </a:ext>
            </a:extLst>
          </p:cNvPr>
          <p:cNvSpPr/>
          <p:nvPr/>
        </p:nvSpPr>
        <p:spPr>
          <a:xfrm>
            <a:off x="4302177" y="1828800"/>
            <a:ext cx="269823" cy="1109272"/>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Right Brace 4">
            <a:extLst>
              <a:ext uri="{FF2B5EF4-FFF2-40B4-BE49-F238E27FC236}">
                <a16:creationId xmlns:a16="http://schemas.microsoft.com/office/drawing/2014/main" id="{0057F08B-D974-034F-BDCC-70B37F8BFA9C}"/>
              </a:ext>
            </a:extLst>
          </p:cNvPr>
          <p:cNvSpPr/>
          <p:nvPr/>
        </p:nvSpPr>
        <p:spPr>
          <a:xfrm>
            <a:off x="4302177" y="2953926"/>
            <a:ext cx="269823" cy="1109272"/>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2F5FE34C-B385-4D4D-848B-E9FC3252A4B1}"/>
              </a:ext>
            </a:extLst>
          </p:cNvPr>
          <p:cNvSpPr txBox="1"/>
          <p:nvPr/>
        </p:nvSpPr>
        <p:spPr>
          <a:xfrm>
            <a:off x="4572000" y="2202418"/>
            <a:ext cx="2563318"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SEBS constant 10% </a:t>
            </a:r>
          </a:p>
        </p:txBody>
      </p:sp>
      <p:sp>
        <p:nvSpPr>
          <p:cNvPr id="7" name="TextBox 6">
            <a:extLst>
              <a:ext uri="{FF2B5EF4-FFF2-40B4-BE49-F238E27FC236}">
                <a16:creationId xmlns:a16="http://schemas.microsoft.com/office/drawing/2014/main" id="{6EEDC27F-3E7C-D14D-93BE-45FA870FCB96}"/>
              </a:ext>
            </a:extLst>
          </p:cNvPr>
          <p:cNvSpPr txBox="1"/>
          <p:nvPr/>
        </p:nvSpPr>
        <p:spPr>
          <a:xfrm>
            <a:off x="4572000" y="3323896"/>
            <a:ext cx="2563318"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SEBS constant 15% </a:t>
            </a:r>
          </a:p>
        </p:txBody>
      </p:sp>
    </p:spTree>
    <p:extLst>
      <p:ext uri="{BB962C8B-B14F-4D97-AF65-F5344CB8AC3E}">
        <p14:creationId xmlns:p14="http://schemas.microsoft.com/office/powerpoint/2010/main" val="1339482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lstStyle/>
          <a:p>
            <a:r>
              <a:rPr lang="en-US" dirty="0"/>
              <a:t>Effect on Gel nanostructure</a:t>
            </a:r>
          </a:p>
        </p:txBody>
      </p:sp>
      <p:sp>
        <p:nvSpPr>
          <p:cNvPr id="3" name="Rectangle 2">
            <a:extLst>
              <a:ext uri="{FF2B5EF4-FFF2-40B4-BE49-F238E27FC236}">
                <a16:creationId xmlns:a16="http://schemas.microsoft.com/office/drawing/2014/main" id="{A47BDD49-CFFB-4F4A-960B-DA8E719910F8}"/>
              </a:ext>
            </a:extLst>
          </p:cNvPr>
          <p:cNvSpPr>
            <a:spLocks noChangeArrowheads="1"/>
          </p:cNvSpPr>
          <p:nvPr/>
        </p:nvSpPr>
        <p:spPr bwMode="auto">
          <a:xfrm>
            <a:off x="2039814" y="1320071"/>
            <a:ext cx="1113884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4097" name="Picture 1" descr="SAXS - What is Small And Wide Angle X-ray Scattering">
            <a:extLst>
              <a:ext uri="{FF2B5EF4-FFF2-40B4-BE49-F238E27FC236}">
                <a16:creationId xmlns:a16="http://schemas.microsoft.com/office/drawing/2014/main" id="{B6B59A34-E226-114C-90BB-EA94211BD024}"/>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097472" y="1320071"/>
            <a:ext cx="5006714" cy="25033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262F16B-24AE-FC46-ACB8-87F9DF2F15D6}"/>
              </a:ext>
            </a:extLst>
          </p:cNvPr>
          <p:cNvSpPr txBox="1"/>
          <p:nvPr/>
        </p:nvSpPr>
        <p:spPr>
          <a:xfrm>
            <a:off x="1394086" y="973598"/>
            <a:ext cx="368758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Small X-Ray Scattering (SAXS):</a:t>
            </a:r>
          </a:p>
        </p:txBody>
      </p:sp>
    </p:spTree>
    <p:extLst>
      <p:ext uri="{BB962C8B-B14F-4D97-AF65-F5344CB8AC3E}">
        <p14:creationId xmlns:p14="http://schemas.microsoft.com/office/powerpoint/2010/main" val="574499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9489"/>
            <a:ext cx="8229600" cy="857250"/>
          </a:xfrm>
        </p:spPr>
        <p:txBody>
          <a:bodyPr/>
          <a:lstStyle/>
          <a:p>
            <a:r>
              <a:rPr lang="en-US" dirty="0"/>
              <a:t>Effect on Gel nanostructure</a:t>
            </a:r>
          </a:p>
        </p:txBody>
      </p:sp>
      <p:sp>
        <p:nvSpPr>
          <p:cNvPr id="3" name="Rectangle 2">
            <a:extLst>
              <a:ext uri="{FF2B5EF4-FFF2-40B4-BE49-F238E27FC236}">
                <a16:creationId xmlns:a16="http://schemas.microsoft.com/office/drawing/2014/main" id="{A47BDD49-CFFB-4F4A-960B-DA8E719910F8}"/>
              </a:ext>
            </a:extLst>
          </p:cNvPr>
          <p:cNvSpPr>
            <a:spLocks noChangeArrowheads="1"/>
          </p:cNvSpPr>
          <p:nvPr/>
        </p:nvSpPr>
        <p:spPr bwMode="auto">
          <a:xfrm>
            <a:off x="2039814" y="1320071"/>
            <a:ext cx="1113884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6" name="Chart 5">
            <a:extLst>
              <a:ext uri="{FF2B5EF4-FFF2-40B4-BE49-F238E27FC236}">
                <a16:creationId xmlns:a16="http://schemas.microsoft.com/office/drawing/2014/main" id="{56860960-2532-904D-ABDE-6CCB17BCC177}"/>
              </a:ext>
            </a:extLst>
          </p:cNvPr>
          <p:cNvGraphicFramePr/>
          <p:nvPr>
            <p:extLst>
              <p:ext uri="{D42A27DB-BD31-4B8C-83A1-F6EECF244321}">
                <p14:modId xmlns:p14="http://schemas.microsoft.com/office/powerpoint/2010/main" val="3999117516"/>
              </p:ext>
            </p:extLst>
          </p:nvPr>
        </p:nvGraphicFramePr>
        <p:xfrm>
          <a:off x="217361" y="1153406"/>
          <a:ext cx="4519531" cy="2836688"/>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descr="Diagram&#10;&#10;Description automatically generated with low confidence">
            <a:extLst>
              <a:ext uri="{FF2B5EF4-FFF2-40B4-BE49-F238E27FC236}">
                <a16:creationId xmlns:a16="http://schemas.microsoft.com/office/drawing/2014/main" id="{9297E89D-F186-8147-B5BC-B53B925680BC}"/>
              </a:ext>
            </a:extLst>
          </p:cNvPr>
          <p:cNvPicPr/>
          <p:nvPr/>
        </p:nvPicPr>
        <p:blipFill rotWithShape="1">
          <a:blip r:embed="rId4"/>
          <a:srcRect r="62358" b="3618"/>
          <a:stretch/>
        </p:blipFill>
        <p:spPr bwMode="auto">
          <a:xfrm>
            <a:off x="5187894" y="1236739"/>
            <a:ext cx="3047904" cy="2578585"/>
          </a:xfrm>
          <a:prstGeom prst="rect">
            <a:avLst/>
          </a:prstGeom>
          <a:ln>
            <a:noFill/>
          </a:ln>
          <a:extLst>
            <a:ext uri="{53640926-AAD7-44D8-BBD7-CCE9431645EC}">
              <a14:shadowObscured xmlns:a14="http://schemas.microsoft.com/office/drawing/2010/main"/>
            </a:ext>
          </a:extLst>
        </p:spPr>
      </p:pic>
      <p:cxnSp>
        <p:nvCxnSpPr>
          <p:cNvPr id="9" name="Straight Arrow Connector 8">
            <a:extLst>
              <a:ext uri="{FF2B5EF4-FFF2-40B4-BE49-F238E27FC236}">
                <a16:creationId xmlns:a16="http://schemas.microsoft.com/office/drawing/2014/main" id="{E9A51BD9-2C66-9B49-9146-725E1C63378A}"/>
              </a:ext>
            </a:extLst>
          </p:cNvPr>
          <p:cNvCxnSpPr/>
          <p:nvPr/>
        </p:nvCxnSpPr>
        <p:spPr>
          <a:xfrm flipH="1">
            <a:off x="6559345" y="2383436"/>
            <a:ext cx="156248" cy="188314"/>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6277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lstStyle/>
          <a:p>
            <a:r>
              <a:rPr lang="en-US" dirty="0"/>
              <a:t>Effect on Gel nanostructure</a:t>
            </a:r>
          </a:p>
        </p:txBody>
      </p:sp>
      <p:sp>
        <p:nvSpPr>
          <p:cNvPr id="3" name="Rectangle 2">
            <a:extLst>
              <a:ext uri="{FF2B5EF4-FFF2-40B4-BE49-F238E27FC236}">
                <a16:creationId xmlns:a16="http://schemas.microsoft.com/office/drawing/2014/main" id="{A47BDD49-CFFB-4F4A-960B-DA8E719910F8}"/>
              </a:ext>
            </a:extLst>
          </p:cNvPr>
          <p:cNvSpPr>
            <a:spLocks noChangeArrowheads="1"/>
          </p:cNvSpPr>
          <p:nvPr/>
        </p:nvSpPr>
        <p:spPr bwMode="auto">
          <a:xfrm>
            <a:off x="2039814" y="1320071"/>
            <a:ext cx="1113884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4" name="Chart 3">
            <a:extLst>
              <a:ext uri="{FF2B5EF4-FFF2-40B4-BE49-F238E27FC236}">
                <a16:creationId xmlns:a16="http://schemas.microsoft.com/office/drawing/2014/main" id="{BCD1F3D0-981C-7240-8D8B-0CD0F5B008D7}"/>
              </a:ext>
            </a:extLst>
          </p:cNvPr>
          <p:cNvGraphicFramePr/>
          <p:nvPr>
            <p:extLst>
              <p:ext uri="{D42A27DB-BD31-4B8C-83A1-F6EECF244321}">
                <p14:modId xmlns:p14="http://schemas.microsoft.com/office/powerpoint/2010/main" val="3720584656"/>
              </p:ext>
            </p:extLst>
          </p:nvPr>
        </p:nvGraphicFramePr>
        <p:xfrm>
          <a:off x="565205" y="1306017"/>
          <a:ext cx="4651375" cy="2913380"/>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descr="Diagram&#10;&#10;Description automatically generated with low confidence">
            <a:extLst>
              <a:ext uri="{FF2B5EF4-FFF2-40B4-BE49-F238E27FC236}">
                <a16:creationId xmlns:a16="http://schemas.microsoft.com/office/drawing/2014/main" id="{3C54A785-7415-7942-B0B5-ADE833ADC96A}"/>
              </a:ext>
            </a:extLst>
          </p:cNvPr>
          <p:cNvPicPr/>
          <p:nvPr/>
        </p:nvPicPr>
        <p:blipFill rotWithShape="1">
          <a:blip r:embed="rId4"/>
          <a:srcRect r="62358" b="3618"/>
          <a:stretch/>
        </p:blipFill>
        <p:spPr bwMode="auto">
          <a:xfrm>
            <a:off x="5530891" y="1379844"/>
            <a:ext cx="3047904" cy="2578585"/>
          </a:xfrm>
          <a:prstGeom prst="rect">
            <a:avLst/>
          </a:prstGeom>
          <a:ln>
            <a:noFill/>
          </a:ln>
          <a:extLst>
            <a:ext uri="{53640926-AAD7-44D8-BBD7-CCE9431645EC}">
              <a14:shadowObscured xmlns:a14="http://schemas.microsoft.com/office/drawing/2010/main"/>
            </a:ext>
          </a:extLst>
        </p:spPr>
      </p:pic>
      <p:cxnSp>
        <p:nvCxnSpPr>
          <p:cNvPr id="6" name="Straight Arrow Connector 5">
            <a:extLst>
              <a:ext uri="{FF2B5EF4-FFF2-40B4-BE49-F238E27FC236}">
                <a16:creationId xmlns:a16="http://schemas.microsoft.com/office/drawing/2014/main" id="{EC6AF684-4772-CD40-B753-2B577EFC943A}"/>
              </a:ext>
            </a:extLst>
          </p:cNvPr>
          <p:cNvCxnSpPr>
            <a:cxnSpLocks/>
          </p:cNvCxnSpPr>
          <p:nvPr/>
        </p:nvCxnSpPr>
        <p:spPr>
          <a:xfrm flipH="1">
            <a:off x="6379463" y="2698436"/>
            <a:ext cx="441062" cy="305987"/>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6080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lstStyle/>
          <a:p>
            <a:r>
              <a:rPr lang="en-US" dirty="0"/>
              <a:t>AOT Release</a:t>
            </a:r>
          </a:p>
        </p:txBody>
      </p:sp>
      <p:sp>
        <p:nvSpPr>
          <p:cNvPr id="3" name="Rectangle 2">
            <a:extLst>
              <a:ext uri="{FF2B5EF4-FFF2-40B4-BE49-F238E27FC236}">
                <a16:creationId xmlns:a16="http://schemas.microsoft.com/office/drawing/2014/main" id="{A47BDD49-CFFB-4F4A-960B-DA8E719910F8}"/>
              </a:ext>
            </a:extLst>
          </p:cNvPr>
          <p:cNvSpPr>
            <a:spLocks noChangeArrowheads="1"/>
          </p:cNvSpPr>
          <p:nvPr/>
        </p:nvSpPr>
        <p:spPr bwMode="auto">
          <a:xfrm>
            <a:off x="2039814" y="1320071"/>
            <a:ext cx="1113884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2F968012-9DA7-0041-ADD7-A53DBDCE15FC}"/>
              </a:ext>
            </a:extLst>
          </p:cNvPr>
          <p:cNvSpPr/>
          <p:nvPr/>
        </p:nvSpPr>
        <p:spPr>
          <a:xfrm>
            <a:off x="592110" y="857250"/>
            <a:ext cx="7127823" cy="369332"/>
          </a:xfrm>
          <a:prstGeom prst="rect">
            <a:avLst/>
          </a:prstGeom>
        </p:spPr>
        <p:txBody>
          <a:bodyPr wrap="square">
            <a:spAutoFit/>
          </a:bodyPr>
          <a:lstStyle/>
          <a:p>
            <a:r>
              <a:rPr lang="en-US" dirty="0">
                <a:latin typeface="Arial" panose="020B0604020202020204" pitchFamily="34" charset="0"/>
                <a:ea typeface="Times New Roman" panose="02020603050405020304" pitchFamily="18" charset="0"/>
                <a:cs typeface="Arial" panose="020B0604020202020204" pitchFamily="34" charset="0"/>
              </a:rPr>
              <a:t>Fourier Transform Infrared Spectroscopy (FTIR) was used:</a:t>
            </a:r>
            <a:r>
              <a:rPr lang="en-US" dirty="0">
                <a:latin typeface="Arial" panose="020B0604020202020204" pitchFamily="34" charset="0"/>
                <a:cs typeface="Arial" panose="020B0604020202020204" pitchFamily="34" charset="0"/>
              </a:rPr>
              <a:t> </a:t>
            </a:r>
          </a:p>
        </p:txBody>
      </p:sp>
      <p:sp>
        <p:nvSpPr>
          <p:cNvPr id="6" name="Rectangle 2">
            <a:extLst>
              <a:ext uri="{FF2B5EF4-FFF2-40B4-BE49-F238E27FC236}">
                <a16:creationId xmlns:a16="http://schemas.microsoft.com/office/drawing/2014/main" id="{BD2CAC56-3379-1A4A-80A3-0C417DD604EB}"/>
              </a:ext>
            </a:extLst>
          </p:cNvPr>
          <p:cNvSpPr>
            <a:spLocks noChangeArrowheads="1"/>
          </p:cNvSpPr>
          <p:nvPr/>
        </p:nvSpPr>
        <p:spPr bwMode="auto">
          <a:xfrm>
            <a:off x="592109" y="1320071"/>
            <a:ext cx="113457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5121" name="Picture 6" descr="page6image56324080">
            <a:extLst>
              <a:ext uri="{FF2B5EF4-FFF2-40B4-BE49-F238E27FC236}">
                <a16:creationId xmlns:a16="http://schemas.microsoft.com/office/drawing/2014/main" id="{438C9971-51BD-844C-A4F7-536BEAF1066D}"/>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341619" y="1328503"/>
            <a:ext cx="3421110" cy="292046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7" name="Rectangle 6">
                <a:extLst>
                  <a:ext uri="{FF2B5EF4-FFF2-40B4-BE49-F238E27FC236}">
                    <a16:creationId xmlns:a16="http://schemas.microsoft.com/office/drawing/2014/main" id="{CC52FF3F-356E-B44A-BB10-E6366FE1AD39}"/>
                  </a:ext>
                </a:extLst>
              </p:cNvPr>
              <p:cNvSpPr/>
              <p:nvPr/>
            </p:nvSpPr>
            <p:spPr>
              <a:xfrm>
                <a:off x="5791285" y="2900917"/>
                <a:ext cx="2383437" cy="664541"/>
              </a:xfrm>
              <a:prstGeom prst="rect">
                <a:avLst/>
              </a:prstGeom>
            </p:spPr>
            <p:txBody>
              <a:bodyPr wrap="square">
                <a:spAutoFit/>
              </a:bodyPr>
              <a:lstStyle/>
              <a:p>
                <a14:m>
                  <m:oMath xmlns:m="http://schemas.openxmlformats.org/officeDocument/2006/math">
                    <m:f>
                      <m:fPr>
                        <m:ctrlPr>
                          <a:rPr lang="en-US" sz="2400" i="1">
                            <a:latin typeface="Cambria Math" panose="02040503050406030204" pitchFamily="18" charset="0"/>
                          </a:rPr>
                        </m:ctrlPr>
                      </m:fPr>
                      <m:num>
                        <m:sSub>
                          <m:sSubPr>
                            <m:ctrlPr>
                              <a:rPr lang="en-US" sz="2400" i="1">
                                <a:effectLst/>
                                <a:latin typeface="Cambria Math" panose="02040503050406030204" pitchFamily="18" charset="0"/>
                              </a:rPr>
                            </m:ctrlPr>
                          </m:sSubPr>
                          <m:e>
                            <m:r>
                              <a:rPr lang="en-US" sz="2400" i="1">
                                <a:latin typeface="Cambria Math" panose="02040503050406030204" pitchFamily="18" charset="0"/>
                                <a:ea typeface="Times New Roman" panose="02020603050405020304" pitchFamily="18" charset="0"/>
                                <a:cs typeface="Times New Roman" panose="02020603050405020304" pitchFamily="18" charset="0"/>
                              </a:rPr>
                              <m:t>𝐴</m:t>
                            </m:r>
                          </m:e>
                          <m:sub>
                            <m:r>
                              <a:rPr lang="en-US" sz="2400" i="1">
                                <a:latin typeface="Cambria Math" panose="02040503050406030204" pitchFamily="18" charset="0"/>
                                <a:ea typeface="Times New Roman" panose="02020603050405020304" pitchFamily="18" charset="0"/>
                                <a:cs typeface="Times New Roman" panose="02020603050405020304" pitchFamily="18" charset="0"/>
                              </a:rPr>
                              <m:t>𝑡</m:t>
                            </m:r>
                          </m:sub>
                        </m:sSub>
                      </m:num>
                      <m:den>
                        <m:sSub>
                          <m:sSubPr>
                            <m:ctrlPr>
                              <a:rPr lang="en-US" sz="2400" i="1">
                                <a:effectLst/>
                                <a:latin typeface="Cambria Math" panose="02040503050406030204" pitchFamily="18" charset="0"/>
                              </a:rPr>
                            </m:ctrlPr>
                          </m:sSubPr>
                          <m:e>
                            <m:r>
                              <a:rPr lang="en-US" sz="2400" i="1">
                                <a:latin typeface="Cambria Math" panose="02040503050406030204" pitchFamily="18" charset="0"/>
                                <a:ea typeface="Times New Roman" panose="02020603050405020304" pitchFamily="18" charset="0"/>
                                <a:cs typeface="Times New Roman" panose="02020603050405020304" pitchFamily="18" charset="0"/>
                              </a:rPr>
                              <m:t>𝐴</m:t>
                            </m:r>
                          </m:e>
                          <m:sub>
                            <m:r>
                              <a:rPr lang="en-US" sz="2400" i="1">
                                <a:latin typeface="Cambria Math" panose="02040503050406030204" pitchFamily="18" charset="0"/>
                                <a:ea typeface="Times New Roman" panose="02020603050405020304" pitchFamily="18" charset="0"/>
                                <a:cs typeface="Times New Roman" panose="02020603050405020304" pitchFamily="18" charset="0"/>
                              </a:rPr>
                              <m:t>0</m:t>
                            </m:r>
                          </m:sub>
                        </m:sSub>
                      </m:den>
                    </m:f>
                    <m:r>
                      <a:rPr lang="en-US" sz="2400" i="1">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2400" i="1">
                            <a:effectLst/>
                            <a:latin typeface="Cambria Math" panose="02040503050406030204" pitchFamily="18" charset="0"/>
                          </a:rPr>
                        </m:ctrlPr>
                      </m:fPr>
                      <m:num>
                        <m:sSub>
                          <m:sSubPr>
                            <m:ctrlPr>
                              <a:rPr lang="en-US" sz="2400" i="1">
                                <a:effectLst/>
                                <a:latin typeface="Cambria Math" panose="02040503050406030204" pitchFamily="18" charset="0"/>
                              </a:rPr>
                            </m:ctrlPr>
                          </m:sSubPr>
                          <m:e>
                            <m:r>
                              <a:rPr lang="en-US" sz="2400" i="1">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400" i="1">
                                <a:latin typeface="Cambria Math" panose="02040503050406030204" pitchFamily="18" charset="0"/>
                                <a:ea typeface="Times New Roman" panose="02020603050405020304" pitchFamily="18" charset="0"/>
                                <a:cs typeface="Times New Roman" panose="02020603050405020304" pitchFamily="18" charset="0"/>
                              </a:rPr>
                              <m:t>𝑡</m:t>
                            </m:r>
                          </m:sub>
                        </m:sSub>
                      </m:num>
                      <m:den>
                        <m:sSub>
                          <m:sSubPr>
                            <m:ctrlPr>
                              <a:rPr lang="en-US" sz="2400" i="1">
                                <a:effectLst/>
                                <a:latin typeface="Cambria Math" panose="02040503050406030204" pitchFamily="18" charset="0"/>
                              </a:rPr>
                            </m:ctrlPr>
                          </m:sSubPr>
                          <m:e>
                            <m:r>
                              <a:rPr lang="en-US" sz="2400" i="1">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400" i="1">
                                <a:latin typeface="Cambria Math" panose="02040503050406030204" pitchFamily="18" charset="0"/>
                                <a:ea typeface="Times New Roman" panose="02020603050405020304" pitchFamily="18" charset="0"/>
                                <a:cs typeface="Times New Roman" panose="02020603050405020304" pitchFamily="18" charset="0"/>
                              </a:rPr>
                              <m:t>0</m:t>
                            </m:r>
                          </m:sub>
                        </m:sSub>
                      </m:den>
                    </m:f>
                  </m:oMath>
                </a14:m>
                <a:r>
                  <a:rPr lang="en-US" sz="3600" dirty="0">
                    <a:latin typeface="Arial" panose="020B0604020202020204" pitchFamily="34" charset="0"/>
                    <a:ea typeface="Times New Roman" panose="02020603050405020304" pitchFamily="18"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p:txBody>
          </p:sp>
        </mc:Choice>
        <mc:Fallback>
          <p:sp>
            <p:nvSpPr>
              <p:cNvPr id="7" name="Rectangle 6">
                <a:extLst>
                  <a:ext uri="{FF2B5EF4-FFF2-40B4-BE49-F238E27FC236}">
                    <a16:creationId xmlns:a16="http://schemas.microsoft.com/office/drawing/2014/main" id="{CC52FF3F-356E-B44A-BB10-E6366FE1AD39}"/>
                  </a:ext>
                </a:extLst>
              </p:cNvPr>
              <p:cNvSpPr>
                <a:spLocks noRot="1" noChangeAspect="1" noMove="1" noResize="1" noEditPoints="1" noAdjustHandles="1" noChangeArrowheads="1" noChangeShapeType="1" noTextEdit="1"/>
              </p:cNvSpPr>
              <p:nvPr/>
            </p:nvSpPr>
            <p:spPr>
              <a:xfrm>
                <a:off x="5791285" y="2900917"/>
                <a:ext cx="2383437" cy="664541"/>
              </a:xfrm>
              <a:prstGeom prst="rect">
                <a:avLst/>
              </a:prstGeom>
              <a:blipFill>
                <a:blip r:embed="rId5"/>
                <a:stretch>
                  <a:fillRect b="-754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ectangle 7">
                <a:extLst>
                  <a:ext uri="{FF2B5EF4-FFF2-40B4-BE49-F238E27FC236}">
                    <a16:creationId xmlns:a16="http://schemas.microsoft.com/office/drawing/2014/main" id="{3FBED4C3-EAEC-744C-92A5-DD3F4AB7878D}"/>
                  </a:ext>
                </a:extLst>
              </p:cNvPr>
              <p:cNvSpPr/>
              <p:nvPr/>
            </p:nvSpPr>
            <p:spPr>
              <a:xfrm>
                <a:off x="5346950" y="1714500"/>
                <a:ext cx="2262286" cy="897105"/>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f>
                        <m:fPr>
                          <m:ctrlPr>
                            <a:rPr lang="en-US" sz="2400">
                              <a:solidFill>
                                <a:srgbClr val="836967"/>
                              </a:solidFill>
                              <a:latin typeface="Cambria Math" panose="02040503050406030204" pitchFamily="18" charset="0"/>
                            </a:rPr>
                          </m:ctrlPr>
                        </m:fPr>
                        <m:num>
                          <m:sSub>
                            <m:sSubPr>
                              <m:ctrlPr>
                                <a:rPr lang="en-US" sz="2400">
                                  <a:solidFill>
                                    <a:srgbClr val="836967"/>
                                  </a:solidFill>
                                  <a:latin typeface="Cambria Math" panose="02040503050406030204" pitchFamily="18" charset="0"/>
                                </a:rPr>
                              </m:ctrlPr>
                            </m:sSubPr>
                            <m:e>
                              <m:r>
                                <a:rPr lang="en-US" sz="2400" i="1">
                                  <a:latin typeface="Cambria Math" panose="02040503050406030204" pitchFamily="18" charset="0"/>
                                </a:rPr>
                                <m:t>𝐴</m:t>
                              </m:r>
                            </m:e>
                            <m:sub>
                              <m:r>
                                <a:rPr lang="en-US" sz="2400" i="1">
                                  <a:latin typeface="Cambria Math" panose="02040503050406030204" pitchFamily="18" charset="0"/>
                                </a:rPr>
                                <m:t>𝑡</m:t>
                              </m:r>
                            </m:sub>
                          </m:sSub>
                        </m:num>
                        <m:den>
                          <m:sSub>
                            <m:sSubPr>
                              <m:ctrlPr>
                                <a:rPr lang="en-US" sz="2400" i="1">
                                  <a:solidFill>
                                    <a:srgbClr val="836967"/>
                                  </a:solidFill>
                                  <a:latin typeface="Cambria Math" panose="02040503050406030204" pitchFamily="18" charset="0"/>
                                </a:rPr>
                              </m:ctrlPr>
                            </m:sSubPr>
                            <m:e>
                              <m:r>
                                <a:rPr lang="en-US" sz="2400" i="1">
                                  <a:latin typeface="Cambria Math" panose="02040503050406030204" pitchFamily="18" charset="0"/>
                                </a:rPr>
                                <m:t>𝐴</m:t>
                              </m:r>
                            </m:e>
                            <m:sub>
                              <m:r>
                                <a:rPr lang="en-US" sz="2400" i="0">
                                  <a:latin typeface="Cambria Math" panose="02040503050406030204" pitchFamily="18" charset="0"/>
                                </a:rPr>
                                <m:t>0</m:t>
                              </m:r>
                            </m:sub>
                          </m:sSub>
                        </m:den>
                      </m:f>
                      <m:r>
                        <a:rPr lang="en-US" sz="2400" i="0">
                          <a:latin typeface="Cambria Math" panose="02040503050406030204" pitchFamily="18" charset="0"/>
                        </a:rPr>
                        <m:t>= </m:t>
                      </m:r>
                      <m:f>
                        <m:fPr>
                          <m:ctrlPr>
                            <a:rPr lang="en-US" sz="2400" i="1">
                              <a:solidFill>
                                <a:srgbClr val="836967"/>
                              </a:solidFill>
                              <a:latin typeface="Cambria Math" panose="02040503050406030204" pitchFamily="18" charset="0"/>
                            </a:rPr>
                          </m:ctrlPr>
                        </m:fPr>
                        <m:num>
                          <m:sSub>
                            <m:sSubPr>
                              <m:ctrlPr>
                                <a:rPr lang="en-US" sz="2400" i="1">
                                  <a:solidFill>
                                    <a:srgbClr val="836967"/>
                                  </a:solidFill>
                                  <a:latin typeface="Cambria Math" panose="02040503050406030204" pitchFamily="18" charset="0"/>
                                </a:rPr>
                              </m:ctrlPr>
                            </m:sSubPr>
                            <m:e>
                              <m:r>
                                <a:rPr lang="en-US" sz="2400" i="1">
                                  <a:latin typeface="Cambria Math" panose="02040503050406030204" pitchFamily="18" charset="0"/>
                                </a:rPr>
                                <m:t>𝑙</m:t>
                              </m:r>
                            </m:e>
                            <m:sub>
                              <m:r>
                                <a:rPr lang="en-US" sz="2400" i="1">
                                  <a:latin typeface="Cambria Math" panose="02040503050406030204" pitchFamily="18" charset="0"/>
                                </a:rPr>
                                <m:t>𝑡</m:t>
                              </m:r>
                            </m:sub>
                          </m:sSub>
                          <m:nary>
                            <m:naryPr>
                              <m:chr m:val="∑"/>
                              <m:subHide m:val="on"/>
                              <m:supHide m:val="on"/>
                              <m:ctrlPr>
                                <a:rPr lang="en-US" sz="2400" i="1">
                                  <a:latin typeface="Cambria Math" panose="02040503050406030204" pitchFamily="18" charset="0"/>
                                </a:rPr>
                              </m:ctrlPr>
                            </m:naryPr>
                            <m:sub/>
                            <m:sup/>
                            <m:e>
                              <m:sSub>
                                <m:sSubPr>
                                  <m:ctrlPr>
                                    <a:rPr lang="en-US" sz="2400" i="1">
                                      <a:solidFill>
                                        <a:srgbClr val="836967"/>
                                      </a:solidFill>
                                      <a:latin typeface="Cambria Math" panose="02040503050406030204" pitchFamily="18" charset="0"/>
                                    </a:rPr>
                                  </m:ctrlPr>
                                </m:sSubPr>
                                <m:e>
                                  <m:r>
                                    <a:rPr lang="en-US" sz="2400" i="1">
                                      <a:latin typeface="Cambria Math" panose="02040503050406030204" pitchFamily="18" charset="0"/>
                                    </a:rPr>
                                    <m:t>𝜀</m:t>
                                  </m:r>
                                </m:e>
                                <m:sub>
                                  <m:r>
                                    <a:rPr lang="en-US" sz="2400" i="1">
                                      <a:latin typeface="Cambria Math" panose="02040503050406030204" pitchFamily="18" charset="0"/>
                                    </a:rPr>
                                    <m:t>𝑖</m:t>
                                  </m:r>
                                </m:sub>
                              </m:sSub>
                              <m:sSub>
                                <m:sSubPr>
                                  <m:ctrlPr>
                                    <a:rPr lang="en-US" sz="2400" i="1">
                                      <a:solidFill>
                                        <a:srgbClr val="836967"/>
                                      </a:solidFill>
                                      <a:latin typeface="Cambria Math" panose="02040503050406030204" pitchFamily="18" charset="0"/>
                                    </a:rPr>
                                  </m:ctrlPr>
                                </m:sSubPr>
                                <m:e>
                                  <m:r>
                                    <a:rPr lang="en-US" sz="2400" i="1">
                                      <a:latin typeface="Cambria Math" panose="02040503050406030204" pitchFamily="18" charset="0"/>
                                    </a:rPr>
                                    <m:t>𝑐</m:t>
                                  </m:r>
                                </m:e>
                                <m:sub>
                                  <m:r>
                                    <a:rPr lang="en-US" sz="2400" i="1">
                                      <a:latin typeface="Cambria Math" panose="02040503050406030204" pitchFamily="18" charset="0"/>
                                    </a:rPr>
                                    <m:t>𝑖</m:t>
                                  </m:r>
                                  <m:r>
                                    <a:rPr lang="en-US" sz="2400" i="0">
                                      <a:latin typeface="Cambria Math" panose="02040503050406030204" pitchFamily="18" charset="0"/>
                                    </a:rPr>
                                    <m:t>,</m:t>
                                  </m:r>
                                  <m:r>
                                    <a:rPr lang="en-US" sz="2400" i="1">
                                      <a:latin typeface="Cambria Math" panose="02040503050406030204" pitchFamily="18" charset="0"/>
                                    </a:rPr>
                                    <m:t>𝑡</m:t>
                                  </m:r>
                                </m:sub>
                              </m:sSub>
                            </m:e>
                          </m:nary>
                        </m:num>
                        <m:den>
                          <m:sSub>
                            <m:sSubPr>
                              <m:ctrlPr>
                                <a:rPr lang="en-US" sz="2400" i="1">
                                  <a:solidFill>
                                    <a:srgbClr val="836967"/>
                                  </a:solidFill>
                                  <a:latin typeface="Cambria Math" panose="02040503050406030204" pitchFamily="18" charset="0"/>
                                </a:rPr>
                              </m:ctrlPr>
                            </m:sSubPr>
                            <m:e>
                              <m:r>
                                <a:rPr lang="en-US" sz="2400" i="1">
                                  <a:latin typeface="Cambria Math" panose="02040503050406030204" pitchFamily="18" charset="0"/>
                                </a:rPr>
                                <m:t>𝑙</m:t>
                              </m:r>
                            </m:e>
                            <m:sub>
                              <m:r>
                                <a:rPr lang="en-US" sz="2400" i="0">
                                  <a:latin typeface="Cambria Math" panose="02040503050406030204" pitchFamily="18" charset="0"/>
                                </a:rPr>
                                <m:t>0</m:t>
                              </m:r>
                            </m:sub>
                          </m:sSub>
                          <m:nary>
                            <m:naryPr>
                              <m:chr m:val="∑"/>
                              <m:subHide m:val="on"/>
                              <m:supHide m:val="on"/>
                              <m:ctrlPr>
                                <a:rPr lang="en-US" sz="2400" i="1">
                                  <a:latin typeface="Cambria Math" panose="02040503050406030204" pitchFamily="18" charset="0"/>
                                </a:rPr>
                              </m:ctrlPr>
                            </m:naryPr>
                            <m:sub/>
                            <m:sup/>
                            <m:e>
                              <m:sSub>
                                <m:sSubPr>
                                  <m:ctrlPr>
                                    <a:rPr lang="en-US" sz="2400" i="1">
                                      <a:solidFill>
                                        <a:srgbClr val="836967"/>
                                      </a:solidFill>
                                      <a:latin typeface="Cambria Math" panose="02040503050406030204" pitchFamily="18" charset="0"/>
                                    </a:rPr>
                                  </m:ctrlPr>
                                </m:sSubPr>
                                <m:e>
                                  <m:r>
                                    <a:rPr lang="en-US" sz="2400" i="1">
                                      <a:latin typeface="Cambria Math" panose="02040503050406030204" pitchFamily="18" charset="0"/>
                                    </a:rPr>
                                    <m:t>𝜀</m:t>
                                  </m:r>
                                </m:e>
                                <m:sub>
                                  <m:r>
                                    <a:rPr lang="en-US" sz="2400" i="1">
                                      <a:latin typeface="Cambria Math" panose="02040503050406030204" pitchFamily="18" charset="0"/>
                                    </a:rPr>
                                    <m:t>𝑖</m:t>
                                  </m:r>
                                </m:sub>
                              </m:sSub>
                              <m:sSub>
                                <m:sSubPr>
                                  <m:ctrlPr>
                                    <a:rPr lang="en-US" sz="2400" i="1">
                                      <a:solidFill>
                                        <a:srgbClr val="836967"/>
                                      </a:solidFill>
                                      <a:latin typeface="Cambria Math" panose="02040503050406030204" pitchFamily="18" charset="0"/>
                                    </a:rPr>
                                  </m:ctrlPr>
                                </m:sSubPr>
                                <m:e>
                                  <m:r>
                                    <a:rPr lang="en-US" sz="2400" i="1">
                                      <a:latin typeface="Cambria Math" panose="02040503050406030204" pitchFamily="18" charset="0"/>
                                    </a:rPr>
                                    <m:t>𝑐</m:t>
                                  </m:r>
                                </m:e>
                                <m:sub>
                                  <m:r>
                                    <a:rPr lang="en-US" sz="2400" i="1">
                                      <a:latin typeface="Cambria Math" panose="02040503050406030204" pitchFamily="18" charset="0"/>
                                    </a:rPr>
                                    <m:t>𝑖</m:t>
                                  </m:r>
                                  <m:r>
                                    <a:rPr lang="en-US" sz="2400" i="0">
                                      <a:latin typeface="Cambria Math" panose="02040503050406030204" pitchFamily="18" charset="0"/>
                                    </a:rPr>
                                    <m:t>,0</m:t>
                                  </m:r>
                                </m:sub>
                              </m:sSub>
                            </m:e>
                          </m:nary>
                        </m:den>
                      </m:f>
                    </m:oMath>
                  </m:oMathPara>
                </a14:m>
                <a:endParaRPr lang="en-US" sz="2400" dirty="0"/>
              </a:p>
            </p:txBody>
          </p:sp>
        </mc:Choice>
        <mc:Fallback>
          <p:sp>
            <p:nvSpPr>
              <p:cNvPr id="8" name="Rectangle 7">
                <a:extLst>
                  <a:ext uri="{FF2B5EF4-FFF2-40B4-BE49-F238E27FC236}">
                    <a16:creationId xmlns:a16="http://schemas.microsoft.com/office/drawing/2014/main" id="{3FBED4C3-EAEC-744C-92A5-DD3F4AB7878D}"/>
                  </a:ext>
                </a:extLst>
              </p:cNvPr>
              <p:cNvSpPr>
                <a:spLocks noRot="1" noChangeAspect="1" noMove="1" noResize="1" noEditPoints="1" noAdjustHandles="1" noChangeArrowheads="1" noChangeShapeType="1" noTextEdit="1"/>
              </p:cNvSpPr>
              <p:nvPr/>
            </p:nvSpPr>
            <p:spPr>
              <a:xfrm>
                <a:off x="5346950" y="1714500"/>
                <a:ext cx="2262286" cy="897105"/>
              </a:xfrm>
              <a:prstGeom prst="rect">
                <a:avLst/>
              </a:prstGeom>
              <a:blipFill>
                <a:blip r:embed="rId6"/>
                <a:stretch>
                  <a:fillRect t="-66667" b="-97222"/>
                </a:stretch>
              </a:blipFill>
            </p:spPr>
            <p:txBody>
              <a:bodyPr/>
              <a:lstStyle/>
              <a:p>
                <a:r>
                  <a:rPr lang="en-US">
                    <a:noFill/>
                  </a:rPr>
                  <a:t> </a:t>
                </a:r>
              </a:p>
            </p:txBody>
          </p:sp>
        </mc:Fallback>
      </mc:AlternateContent>
    </p:spTree>
    <p:extLst>
      <p:ext uri="{BB962C8B-B14F-4D97-AF65-F5344CB8AC3E}">
        <p14:creationId xmlns:p14="http://schemas.microsoft.com/office/powerpoint/2010/main" val="2141659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lstStyle/>
          <a:p>
            <a:r>
              <a:rPr lang="en-US" dirty="0"/>
              <a:t>Effect on Gel nanostructure</a:t>
            </a:r>
          </a:p>
        </p:txBody>
      </p:sp>
      <p:sp>
        <p:nvSpPr>
          <p:cNvPr id="3" name="Rectangle 2">
            <a:extLst>
              <a:ext uri="{FF2B5EF4-FFF2-40B4-BE49-F238E27FC236}">
                <a16:creationId xmlns:a16="http://schemas.microsoft.com/office/drawing/2014/main" id="{A47BDD49-CFFB-4F4A-960B-DA8E719910F8}"/>
              </a:ext>
            </a:extLst>
          </p:cNvPr>
          <p:cNvSpPr>
            <a:spLocks noChangeArrowheads="1"/>
          </p:cNvSpPr>
          <p:nvPr/>
        </p:nvSpPr>
        <p:spPr bwMode="auto">
          <a:xfrm>
            <a:off x="2039814" y="1320071"/>
            <a:ext cx="1113884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4" name="Picture 3">
            <a:extLst>
              <a:ext uri="{FF2B5EF4-FFF2-40B4-BE49-F238E27FC236}">
                <a16:creationId xmlns:a16="http://schemas.microsoft.com/office/drawing/2014/main" id="{570F181F-9AA5-8743-B834-55CC7927B8D2}"/>
              </a:ext>
            </a:extLst>
          </p:cNvPr>
          <p:cNvPicPr>
            <a:picLocks noChangeAspect="1"/>
          </p:cNvPicPr>
          <p:nvPr/>
        </p:nvPicPr>
        <p:blipFill rotWithShape="1">
          <a:blip r:embed="rId3"/>
          <a:srcRect l="11019" b="12608"/>
          <a:stretch/>
        </p:blipFill>
        <p:spPr>
          <a:xfrm>
            <a:off x="149902" y="776679"/>
            <a:ext cx="6160957" cy="3642016"/>
          </a:xfrm>
          <a:prstGeom prst="rect">
            <a:avLst/>
          </a:prstGeom>
        </p:spPr>
      </p:pic>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EBE93668-F768-2D40-9622-B1E1776A931A}"/>
                  </a:ext>
                </a:extLst>
              </p:cNvPr>
              <p:cNvSpPr/>
              <p:nvPr/>
            </p:nvSpPr>
            <p:spPr>
              <a:xfrm>
                <a:off x="6310859" y="2156335"/>
                <a:ext cx="2581547" cy="71731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cs typeface="Times New Roman"/>
                            </a:rPr>
                          </m:ctrlPr>
                        </m:fPr>
                        <m:num>
                          <m:r>
                            <a:rPr lang="en-US" i="1">
                              <a:effectLst/>
                              <a:latin typeface="Cambria Math"/>
                              <a:ea typeface="Calibri"/>
                              <a:cs typeface="Times New Roman"/>
                            </a:rPr>
                            <m:t>𝑚</m:t>
                          </m:r>
                        </m:num>
                        <m:den>
                          <m:sSub>
                            <m:sSubPr>
                              <m:ctrlPr>
                                <a:rPr lang="en-US" i="1">
                                  <a:effectLst/>
                                  <a:latin typeface="Cambria Math" panose="02040503050406030204" pitchFamily="18" charset="0"/>
                                  <a:cs typeface="Times New Roman"/>
                                </a:rPr>
                              </m:ctrlPr>
                            </m:sSubPr>
                            <m:e>
                              <m:r>
                                <a:rPr lang="en-US" i="1">
                                  <a:effectLst/>
                                  <a:latin typeface="Cambria Math"/>
                                  <a:ea typeface="Calibri"/>
                                  <a:cs typeface="Times New Roman"/>
                                </a:rPr>
                                <m:t>𝑚</m:t>
                              </m:r>
                            </m:e>
                            <m:sub>
                              <m:r>
                                <a:rPr lang="en-US" i="1">
                                  <a:effectLst/>
                                  <a:latin typeface="Cambria Math"/>
                                  <a:ea typeface="Calibri"/>
                                  <a:cs typeface="Times New Roman"/>
                                </a:rPr>
                                <m:t>0</m:t>
                              </m:r>
                            </m:sub>
                          </m:sSub>
                        </m:den>
                      </m:f>
                      <m:r>
                        <a:rPr lang="en-US" i="1">
                          <a:effectLst/>
                          <a:latin typeface="Cambria Math"/>
                          <a:ea typeface="Calibri"/>
                          <a:cs typeface="Times New Roman"/>
                        </a:rPr>
                        <m:t>=</m:t>
                      </m:r>
                      <m:f>
                        <m:fPr>
                          <m:ctrlPr>
                            <a:rPr lang="en-US" i="1">
                              <a:effectLst/>
                              <a:latin typeface="Cambria Math" panose="02040503050406030204" pitchFamily="18" charset="0"/>
                              <a:cs typeface="Times New Roman"/>
                            </a:rPr>
                          </m:ctrlPr>
                        </m:fPr>
                        <m:num>
                          <m:r>
                            <a:rPr lang="en-US" i="1">
                              <a:effectLst/>
                              <a:latin typeface="Cambria Math"/>
                              <a:ea typeface="Calibri"/>
                              <a:cs typeface="Times New Roman"/>
                            </a:rPr>
                            <m:t>8</m:t>
                          </m:r>
                        </m:num>
                        <m:den>
                          <m:sSup>
                            <m:sSupPr>
                              <m:ctrlPr>
                                <a:rPr lang="en-US" i="1">
                                  <a:effectLst/>
                                  <a:latin typeface="Cambria Math" panose="02040503050406030204" pitchFamily="18" charset="0"/>
                                  <a:cs typeface="Times New Roman"/>
                                </a:rPr>
                              </m:ctrlPr>
                            </m:sSupPr>
                            <m:e>
                              <m:r>
                                <a:rPr lang="en-US" i="1">
                                  <a:effectLst/>
                                  <a:latin typeface="Cambria Math"/>
                                  <a:ea typeface="Calibri"/>
                                  <a:cs typeface="Times New Roman"/>
                                </a:rPr>
                                <m:t>𝜋</m:t>
                              </m:r>
                            </m:e>
                            <m:sup>
                              <m:r>
                                <a:rPr lang="en-US" i="1">
                                  <a:effectLst/>
                                  <a:latin typeface="Cambria Math"/>
                                  <a:ea typeface="Calibri"/>
                                  <a:cs typeface="Times New Roman"/>
                                </a:rPr>
                                <m:t>2</m:t>
                              </m:r>
                            </m:sup>
                          </m:sSup>
                        </m:den>
                      </m:f>
                      <m:r>
                        <a:rPr lang="en-US" i="1">
                          <a:effectLst/>
                          <a:latin typeface="Cambria Math"/>
                          <a:ea typeface="Calibri"/>
                          <a:cs typeface="Times New Roman"/>
                        </a:rPr>
                        <m:t>𝑒𝑥𝑝</m:t>
                      </m:r>
                      <m:d>
                        <m:dPr>
                          <m:begChr m:val="["/>
                          <m:endChr m:val="]"/>
                          <m:ctrlPr>
                            <a:rPr lang="en-US" i="1">
                              <a:effectLst/>
                              <a:latin typeface="Cambria Math" panose="02040503050406030204" pitchFamily="18" charset="0"/>
                              <a:cs typeface="Times New Roman"/>
                            </a:rPr>
                          </m:ctrlPr>
                        </m:dPr>
                        <m:e>
                          <m:f>
                            <m:fPr>
                              <m:ctrlPr>
                                <a:rPr lang="en-US" i="1">
                                  <a:effectLst/>
                                  <a:latin typeface="Cambria Math" panose="02040503050406030204" pitchFamily="18" charset="0"/>
                                  <a:cs typeface="Times New Roman"/>
                                </a:rPr>
                              </m:ctrlPr>
                            </m:fPr>
                            <m:num>
                              <m:r>
                                <a:rPr lang="en-US" i="1">
                                  <a:effectLst/>
                                  <a:latin typeface="Cambria Math"/>
                                  <a:ea typeface="Calibri"/>
                                  <a:cs typeface="Times New Roman"/>
                                </a:rPr>
                                <m:t>−</m:t>
                              </m:r>
                              <m:sSup>
                                <m:sSupPr>
                                  <m:ctrlPr>
                                    <a:rPr lang="en-US" i="1">
                                      <a:effectLst/>
                                      <a:latin typeface="Cambria Math" panose="02040503050406030204" pitchFamily="18" charset="0"/>
                                      <a:cs typeface="Times New Roman"/>
                                    </a:rPr>
                                  </m:ctrlPr>
                                </m:sSupPr>
                                <m:e>
                                  <m:r>
                                    <a:rPr lang="en-US" i="1">
                                      <a:effectLst/>
                                      <a:latin typeface="Cambria Math"/>
                                      <a:ea typeface="Calibri"/>
                                      <a:cs typeface="Times New Roman"/>
                                    </a:rPr>
                                    <m:t>𝜋</m:t>
                                  </m:r>
                                </m:e>
                                <m:sup>
                                  <m:r>
                                    <a:rPr lang="en-US" i="1">
                                      <a:effectLst/>
                                      <a:latin typeface="Cambria Math"/>
                                      <a:ea typeface="Calibri"/>
                                      <a:cs typeface="Times New Roman"/>
                                    </a:rPr>
                                    <m:t>2</m:t>
                                  </m:r>
                                </m:sup>
                              </m:sSup>
                              <m:r>
                                <a:rPr lang="en-US" i="1">
                                  <a:effectLst/>
                                  <a:latin typeface="Cambria Math"/>
                                  <a:ea typeface="Calibri"/>
                                  <a:cs typeface="Times New Roman"/>
                                </a:rPr>
                                <m:t>𝐷</m:t>
                              </m:r>
                            </m:num>
                            <m:den>
                              <m:r>
                                <a:rPr lang="en-US" i="1">
                                  <a:effectLst/>
                                  <a:latin typeface="Cambria Math"/>
                                  <a:ea typeface="Calibri"/>
                                  <a:cs typeface="Times New Roman"/>
                                </a:rPr>
                                <m:t>4</m:t>
                              </m:r>
                              <m:sSup>
                                <m:sSupPr>
                                  <m:ctrlPr>
                                    <a:rPr lang="en-US" i="1">
                                      <a:effectLst/>
                                      <a:latin typeface="Cambria Math" panose="02040503050406030204" pitchFamily="18" charset="0"/>
                                      <a:cs typeface="Times New Roman"/>
                                    </a:rPr>
                                  </m:ctrlPr>
                                </m:sSupPr>
                                <m:e>
                                  <m:r>
                                    <a:rPr lang="en-US" i="1">
                                      <a:effectLst/>
                                      <a:latin typeface="Cambria Math"/>
                                      <a:ea typeface="Calibri"/>
                                      <a:cs typeface="Times New Roman"/>
                                    </a:rPr>
                                    <m:t>𝐿</m:t>
                                  </m:r>
                                </m:e>
                                <m:sup>
                                  <m:r>
                                    <a:rPr lang="en-US" i="1">
                                      <a:effectLst/>
                                      <a:latin typeface="Cambria Math"/>
                                      <a:ea typeface="Calibri"/>
                                      <a:cs typeface="Times New Roman"/>
                                    </a:rPr>
                                    <m:t>2</m:t>
                                  </m:r>
                                </m:sup>
                              </m:sSup>
                            </m:den>
                          </m:f>
                          <m:r>
                            <a:rPr lang="en-US" i="1">
                              <a:effectLst/>
                              <a:latin typeface="Cambria Math"/>
                              <a:ea typeface="Calibri"/>
                              <a:cs typeface="Times New Roman"/>
                            </a:rPr>
                            <m:t>𝑡</m:t>
                          </m:r>
                        </m:e>
                      </m:d>
                    </m:oMath>
                  </m:oMathPara>
                </a14:m>
                <a:endParaRPr lang="en-US" dirty="0"/>
              </a:p>
            </p:txBody>
          </p:sp>
        </mc:Choice>
        <mc:Fallback>
          <p:sp>
            <p:nvSpPr>
              <p:cNvPr id="5" name="Rectangle 4">
                <a:extLst>
                  <a:ext uri="{FF2B5EF4-FFF2-40B4-BE49-F238E27FC236}">
                    <a16:creationId xmlns:a16="http://schemas.microsoft.com/office/drawing/2014/main" id="{EBE93668-F768-2D40-9622-B1E1776A931A}"/>
                  </a:ext>
                </a:extLst>
              </p:cNvPr>
              <p:cNvSpPr>
                <a:spLocks noRot="1" noChangeAspect="1" noMove="1" noResize="1" noEditPoints="1" noAdjustHandles="1" noChangeArrowheads="1" noChangeShapeType="1" noTextEdit="1"/>
              </p:cNvSpPr>
              <p:nvPr/>
            </p:nvSpPr>
            <p:spPr>
              <a:xfrm>
                <a:off x="6310859" y="2156335"/>
                <a:ext cx="2581547" cy="717312"/>
              </a:xfrm>
              <a:prstGeom prst="rect">
                <a:avLst/>
              </a:prstGeom>
              <a:blipFill>
                <a:blip r:embed="rId4"/>
                <a:stretch>
                  <a:fillRect/>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B5650A91-6CEA-D542-BDE0-6AAEB4039CF9}"/>
              </a:ext>
            </a:extLst>
          </p:cNvPr>
          <p:cNvSpPr txBox="1"/>
          <p:nvPr/>
        </p:nvSpPr>
        <p:spPr>
          <a:xfrm>
            <a:off x="929391" y="3408379"/>
            <a:ext cx="2563318"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SEBS 10% </a:t>
            </a:r>
          </a:p>
        </p:txBody>
      </p:sp>
      <p:sp>
        <p:nvSpPr>
          <p:cNvPr id="7" name="TextBox 6">
            <a:extLst>
              <a:ext uri="{FF2B5EF4-FFF2-40B4-BE49-F238E27FC236}">
                <a16:creationId xmlns:a16="http://schemas.microsoft.com/office/drawing/2014/main" id="{0F28B23A-AC78-9248-8783-CCF052BF77FE}"/>
              </a:ext>
            </a:extLst>
          </p:cNvPr>
          <p:cNvSpPr txBox="1"/>
          <p:nvPr/>
        </p:nvSpPr>
        <p:spPr>
          <a:xfrm>
            <a:off x="1139253" y="1889091"/>
            <a:ext cx="2563318"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SEBS 15% </a:t>
            </a:r>
          </a:p>
        </p:txBody>
      </p:sp>
    </p:spTree>
    <p:extLst>
      <p:ext uri="{BB962C8B-B14F-4D97-AF65-F5344CB8AC3E}">
        <p14:creationId xmlns:p14="http://schemas.microsoft.com/office/powerpoint/2010/main" val="2237119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lstStyle/>
          <a:p>
            <a:r>
              <a:rPr lang="en-US" dirty="0"/>
              <a:t>Gel Diffusivity</a:t>
            </a:r>
          </a:p>
        </p:txBody>
      </p:sp>
      <p:sp>
        <p:nvSpPr>
          <p:cNvPr id="3" name="Rectangle 2">
            <a:extLst>
              <a:ext uri="{FF2B5EF4-FFF2-40B4-BE49-F238E27FC236}">
                <a16:creationId xmlns:a16="http://schemas.microsoft.com/office/drawing/2014/main" id="{A47BDD49-CFFB-4F4A-960B-DA8E719910F8}"/>
              </a:ext>
            </a:extLst>
          </p:cNvPr>
          <p:cNvSpPr>
            <a:spLocks noChangeArrowheads="1"/>
          </p:cNvSpPr>
          <p:nvPr/>
        </p:nvSpPr>
        <p:spPr bwMode="auto">
          <a:xfrm>
            <a:off x="2039814" y="1320071"/>
            <a:ext cx="1113884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4" name="Chart 3">
            <a:extLst>
              <a:ext uri="{FF2B5EF4-FFF2-40B4-BE49-F238E27FC236}">
                <a16:creationId xmlns:a16="http://schemas.microsoft.com/office/drawing/2014/main" id="{A381C0E1-F62E-7545-997D-80A5ABC96370}"/>
              </a:ext>
            </a:extLst>
          </p:cNvPr>
          <p:cNvGraphicFramePr/>
          <p:nvPr>
            <p:extLst>
              <p:ext uri="{D42A27DB-BD31-4B8C-83A1-F6EECF244321}">
                <p14:modId xmlns:p14="http://schemas.microsoft.com/office/powerpoint/2010/main" val="2875067747"/>
              </p:ext>
            </p:extLst>
          </p:nvPr>
        </p:nvGraphicFramePr>
        <p:xfrm>
          <a:off x="2021011" y="1199832"/>
          <a:ext cx="5083175" cy="2743835"/>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a:extLst>
              <a:ext uri="{FF2B5EF4-FFF2-40B4-BE49-F238E27FC236}">
                <a16:creationId xmlns:a16="http://schemas.microsoft.com/office/drawing/2014/main" id="{B2B55CF0-F846-294F-9992-4DFFE32B5E98}"/>
              </a:ext>
            </a:extLst>
          </p:cNvPr>
          <p:cNvCxnSpPr>
            <a:cxnSpLocks/>
          </p:cNvCxnSpPr>
          <p:nvPr/>
        </p:nvCxnSpPr>
        <p:spPr>
          <a:xfrm>
            <a:off x="3753129" y="1594056"/>
            <a:ext cx="2615737" cy="47625"/>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1873A60B-7447-524F-B009-95CD8D879340}"/>
              </a:ext>
            </a:extLst>
          </p:cNvPr>
          <p:cNvCxnSpPr>
            <a:cxnSpLocks/>
          </p:cNvCxnSpPr>
          <p:nvPr/>
        </p:nvCxnSpPr>
        <p:spPr>
          <a:xfrm>
            <a:off x="3678179" y="2571750"/>
            <a:ext cx="2571942" cy="31321"/>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715759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lstStyle/>
          <a:p>
            <a:r>
              <a:rPr lang="en-US" dirty="0"/>
              <a:t>Impact of gel Mesh Size</a:t>
            </a:r>
          </a:p>
        </p:txBody>
      </p:sp>
      <p:sp>
        <p:nvSpPr>
          <p:cNvPr id="3" name="Rectangle 2">
            <a:extLst>
              <a:ext uri="{FF2B5EF4-FFF2-40B4-BE49-F238E27FC236}">
                <a16:creationId xmlns:a16="http://schemas.microsoft.com/office/drawing/2014/main" id="{A47BDD49-CFFB-4F4A-960B-DA8E719910F8}"/>
              </a:ext>
            </a:extLst>
          </p:cNvPr>
          <p:cNvSpPr>
            <a:spLocks noChangeArrowheads="1"/>
          </p:cNvSpPr>
          <p:nvPr/>
        </p:nvSpPr>
        <p:spPr bwMode="auto">
          <a:xfrm>
            <a:off x="2039814" y="1320071"/>
            <a:ext cx="1113884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2" name="Chart 11">
            <a:extLst>
              <a:ext uri="{FF2B5EF4-FFF2-40B4-BE49-F238E27FC236}">
                <a16:creationId xmlns:a16="http://schemas.microsoft.com/office/drawing/2014/main" id="{5DC33B99-9EE2-9549-BBED-04B568D350FD}"/>
              </a:ext>
            </a:extLst>
          </p:cNvPr>
          <p:cNvGraphicFramePr/>
          <p:nvPr>
            <p:extLst>
              <p:ext uri="{D42A27DB-BD31-4B8C-83A1-F6EECF244321}">
                <p14:modId xmlns:p14="http://schemas.microsoft.com/office/powerpoint/2010/main" val="812190857"/>
              </p:ext>
            </p:extLst>
          </p:nvPr>
        </p:nvGraphicFramePr>
        <p:xfrm>
          <a:off x="0" y="1168400"/>
          <a:ext cx="5029200" cy="2806700"/>
        </p:xfrm>
        <a:graphic>
          <a:graphicData uri="http://schemas.openxmlformats.org/drawingml/2006/chart">
            <c:chart xmlns:c="http://schemas.openxmlformats.org/drawingml/2006/chart" xmlns:r="http://schemas.openxmlformats.org/officeDocument/2006/relationships" r:id="rId3"/>
          </a:graphicData>
        </a:graphic>
      </p:graphicFrame>
      <p:pic>
        <p:nvPicPr>
          <p:cNvPr id="11" name="Picture 10">
            <a:extLst>
              <a:ext uri="{FF2B5EF4-FFF2-40B4-BE49-F238E27FC236}">
                <a16:creationId xmlns:a16="http://schemas.microsoft.com/office/drawing/2014/main" id="{759CCB21-00E3-8A49-AC84-89FFEB4D5E46}"/>
              </a:ext>
            </a:extLst>
          </p:cNvPr>
          <p:cNvPicPr/>
          <p:nvPr/>
        </p:nvPicPr>
        <p:blipFill rotWithShape="1">
          <a:blip r:embed="rId4"/>
          <a:srcRect r="71812"/>
          <a:stretch/>
        </p:blipFill>
        <p:spPr>
          <a:xfrm>
            <a:off x="6270788" y="884031"/>
            <a:ext cx="1596452" cy="1542729"/>
          </a:xfrm>
          <a:prstGeom prst="rect">
            <a:avLst/>
          </a:prstGeom>
        </p:spPr>
      </p:pic>
      <p:pic>
        <p:nvPicPr>
          <p:cNvPr id="9" name="Picture 8">
            <a:extLst>
              <a:ext uri="{FF2B5EF4-FFF2-40B4-BE49-F238E27FC236}">
                <a16:creationId xmlns:a16="http://schemas.microsoft.com/office/drawing/2014/main" id="{7E759042-0E44-A34B-A7E9-2AAFC461CF6E}"/>
              </a:ext>
            </a:extLst>
          </p:cNvPr>
          <p:cNvPicPr/>
          <p:nvPr/>
        </p:nvPicPr>
        <p:blipFill rotWithShape="1">
          <a:blip r:embed="rId4"/>
          <a:srcRect l="28189"/>
          <a:stretch/>
        </p:blipFill>
        <p:spPr>
          <a:xfrm>
            <a:off x="5029200" y="2503213"/>
            <a:ext cx="4079823" cy="1758804"/>
          </a:xfrm>
          <a:prstGeom prst="rect">
            <a:avLst/>
          </a:prstGeom>
        </p:spPr>
      </p:pic>
    </p:spTree>
    <p:extLst>
      <p:ext uri="{BB962C8B-B14F-4D97-AF65-F5344CB8AC3E}">
        <p14:creationId xmlns:p14="http://schemas.microsoft.com/office/powerpoint/2010/main" val="572246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lstStyle/>
          <a:p>
            <a:r>
              <a:rPr lang="en-US" dirty="0"/>
              <a:t>Conclusions</a:t>
            </a:r>
          </a:p>
        </p:txBody>
      </p:sp>
      <p:sp>
        <p:nvSpPr>
          <p:cNvPr id="4" name="TextBox 3">
            <a:extLst>
              <a:ext uri="{FF2B5EF4-FFF2-40B4-BE49-F238E27FC236}">
                <a16:creationId xmlns:a16="http://schemas.microsoft.com/office/drawing/2014/main" id="{25539B63-2A4A-BB48-82EA-94BCBB6912E3}"/>
              </a:ext>
            </a:extLst>
          </p:cNvPr>
          <p:cNvSpPr txBox="1"/>
          <p:nvPr/>
        </p:nvSpPr>
        <p:spPr>
          <a:xfrm>
            <a:off x="457200" y="857250"/>
            <a:ext cx="8461945" cy="2677656"/>
          </a:xfrm>
          <a:prstGeom prst="rect">
            <a:avLst/>
          </a:prstGeom>
          <a:noFill/>
        </p:spPr>
        <p:txBody>
          <a:bodyPr wrap="square" rtlCol="0">
            <a:spAutoFit/>
          </a:bodyPr>
          <a:lstStyle/>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Addition of homopolymer at constant concentrations of SEBS  </a:t>
            </a:r>
            <a:r>
              <a:rPr lang="en-US" sz="2400" b="1" dirty="0">
                <a:latin typeface="Arial" panose="020B0604020202020204" pitchFamily="34" charset="0"/>
                <a:cs typeface="Arial" panose="020B0604020202020204" pitchFamily="34" charset="0"/>
              </a:rPr>
              <a:t>increases polystyrene domain size </a:t>
            </a:r>
            <a:r>
              <a:rPr lang="en-US" sz="2400" dirty="0">
                <a:latin typeface="Arial" panose="020B0604020202020204" pitchFamily="34" charset="0"/>
                <a:cs typeface="Arial" panose="020B0604020202020204" pitchFamily="34" charset="0"/>
              </a:rPr>
              <a:t>but has </a:t>
            </a:r>
            <a:r>
              <a:rPr lang="en-US" sz="2400" b="1" dirty="0">
                <a:latin typeface="Arial" panose="020B0604020202020204" pitchFamily="34" charset="0"/>
                <a:cs typeface="Arial" panose="020B0604020202020204" pitchFamily="34" charset="0"/>
              </a:rPr>
              <a:t>negligible</a:t>
            </a:r>
            <a:r>
              <a:rPr lang="en-US" sz="2400" dirty="0">
                <a:latin typeface="Arial" panose="020B0604020202020204" pitchFamily="34" charset="0"/>
                <a:cs typeface="Arial" panose="020B0604020202020204" pitchFamily="34" charset="0"/>
              </a:rPr>
              <a:t> effect on </a:t>
            </a:r>
            <a:r>
              <a:rPr lang="en-US" sz="2400" b="1" dirty="0">
                <a:latin typeface="Arial" panose="020B0604020202020204" pitchFamily="34" charset="0"/>
                <a:cs typeface="Arial" panose="020B0604020202020204" pitchFamily="34" charset="0"/>
              </a:rPr>
              <a:t>AOT release rate</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Fix amount of polystyrene to isolate effect of homopolymer on gel performance</a:t>
            </a:r>
          </a:p>
        </p:txBody>
      </p:sp>
    </p:spTree>
    <p:extLst>
      <p:ext uri="{BB962C8B-B14F-4D97-AF65-F5344CB8AC3E}">
        <p14:creationId xmlns:p14="http://schemas.microsoft.com/office/powerpoint/2010/main" val="1378960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139" y="0"/>
            <a:ext cx="8229600" cy="737118"/>
          </a:xfrm>
        </p:spPr>
        <p:txBody>
          <a:bodyPr/>
          <a:lstStyle/>
          <a:p>
            <a:r>
              <a:rPr lang="en-US" dirty="0"/>
              <a:t>Questions</a:t>
            </a:r>
          </a:p>
        </p:txBody>
      </p:sp>
      <p:sp>
        <p:nvSpPr>
          <p:cNvPr id="3" name="Content Placeholder 2"/>
          <p:cNvSpPr>
            <a:spLocks noGrp="1"/>
          </p:cNvSpPr>
          <p:nvPr>
            <p:ph idx="1"/>
          </p:nvPr>
        </p:nvSpPr>
        <p:spPr>
          <a:xfrm>
            <a:off x="1768525" y="1925566"/>
            <a:ext cx="5598828" cy="1502230"/>
          </a:xfrm>
        </p:spPr>
        <p:txBody>
          <a:bodyPr>
            <a:normAutofit/>
          </a:bodyPr>
          <a:lstStyle/>
          <a:p>
            <a:pPr marL="0" indent="0" algn="ctr">
              <a:buNone/>
            </a:pPr>
            <a:r>
              <a:rPr lang="en-US" dirty="0">
                <a:latin typeface="Arial" panose="020B0604020202020204" pitchFamily="34" charset="0"/>
                <a:cs typeface="Arial" panose="020B0604020202020204" pitchFamily="34" charset="0"/>
              </a:rPr>
              <a:t>Please reach out to me at:</a:t>
            </a:r>
          </a:p>
          <a:p>
            <a:pPr marL="0" indent="0" algn="ctr">
              <a:buNone/>
            </a:pPr>
            <a:r>
              <a:rPr lang="en-US" dirty="0">
                <a:latin typeface="Arial" panose="020B0604020202020204" pitchFamily="34" charset="0"/>
                <a:cs typeface="Arial" panose="020B0604020202020204" pitchFamily="34" charset="0"/>
              </a:rPr>
              <a:t> iac002@bucknell.edu</a:t>
            </a:r>
          </a:p>
        </p:txBody>
      </p:sp>
    </p:spTree>
    <p:extLst>
      <p:ext uri="{BB962C8B-B14F-4D97-AF65-F5344CB8AC3E}">
        <p14:creationId xmlns:p14="http://schemas.microsoft.com/office/powerpoint/2010/main" val="4019225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lstStyle/>
          <a:p>
            <a:r>
              <a:rPr lang="en-US" dirty="0"/>
              <a:t>Applications</a:t>
            </a:r>
          </a:p>
        </p:txBody>
      </p:sp>
      <p:pic>
        <p:nvPicPr>
          <p:cNvPr id="4" name="Picture 3">
            <a:extLst>
              <a:ext uri="{FF2B5EF4-FFF2-40B4-BE49-F238E27FC236}">
                <a16:creationId xmlns:a16="http://schemas.microsoft.com/office/drawing/2014/main" id="{3DE5C3FC-9E2E-6342-BD2E-F2469DEFBD7A}"/>
              </a:ext>
            </a:extLst>
          </p:cNvPr>
          <p:cNvPicPr>
            <a:picLocks noChangeAspect="1"/>
          </p:cNvPicPr>
          <p:nvPr/>
        </p:nvPicPr>
        <p:blipFill rotWithShape="1">
          <a:blip r:embed="rId3"/>
          <a:srcRect b="56558"/>
          <a:stretch/>
        </p:blipFill>
        <p:spPr>
          <a:xfrm>
            <a:off x="1984662" y="1462130"/>
            <a:ext cx="5174673" cy="1198938"/>
          </a:xfrm>
          <a:prstGeom prst="rect">
            <a:avLst/>
          </a:prstGeom>
        </p:spPr>
      </p:pic>
      <p:pic>
        <p:nvPicPr>
          <p:cNvPr id="6" name="Picture 5">
            <a:extLst>
              <a:ext uri="{FF2B5EF4-FFF2-40B4-BE49-F238E27FC236}">
                <a16:creationId xmlns:a16="http://schemas.microsoft.com/office/drawing/2014/main" id="{604639B2-7F4D-9445-9DD7-D6AC58A1AE73}"/>
              </a:ext>
            </a:extLst>
          </p:cNvPr>
          <p:cNvPicPr>
            <a:picLocks noChangeAspect="1"/>
          </p:cNvPicPr>
          <p:nvPr/>
        </p:nvPicPr>
        <p:blipFill rotWithShape="1">
          <a:blip r:embed="rId3"/>
          <a:srcRect t="57031"/>
          <a:stretch/>
        </p:blipFill>
        <p:spPr>
          <a:xfrm>
            <a:off x="1984663" y="2661068"/>
            <a:ext cx="5174673" cy="1185863"/>
          </a:xfrm>
          <a:prstGeom prst="rect">
            <a:avLst/>
          </a:prstGeom>
        </p:spPr>
      </p:pic>
      <p:sp>
        <p:nvSpPr>
          <p:cNvPr id="7" name="TextBox 6">
            <a:extLst>
              <a:ext uri="{FF2B5EF4-FFF2-40B4-BE49-F238E27FC236}">
                <a16:creationId xmlns:a16="http://schemas.microsoft.com/office/drawing/2014/main" id="{9173C470-8809-BD43-88A1-32C72331862F}"/>
              </a:ext>
            </a:extLst>
          </p:cNvPr>
          <p:cNvSpPr txBox="1"/>
          <p:nvPr/>
        </p:nvSpPr>
        <p:spPr>
          <a:xfrm>
            <a:off x="1794161" y="1092798"/>
            <a:ext cx="2151716"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Current Methods:</a:t>
            </a:r>
          </a:p>
        </p:txBody>
      </p:sp>
    </p:spTree>
    <p:extLst>
      <p:ext uri="{BB962C8B-B14F-4D97-AF65-F5344CB8AC3E}">
        <p14:creationId xmlns:p14="http://schemas.microsoft.com/office/powerpoint/2010/main" val="2600866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139" y="406971"/>
            <a:ext cx="8229600" cy="737118"/>
          </a:xfrm>
        </p:spPr>
        <p:txBody>
          <a:bodyPr/>
          <a:lstStyle/>
          <a:p>
            <a:r>
              <a:rPr lang="en-US" dirty="0"/>
              <a:t>Acknowledgements</a:t>
            </a:r>
          </a:p>
        </p:txBody>
      </p:sp>
      <p:sp>
        <p:nvSpPr>
          <p:cNvPr id="3" name="Content Placeholder 2"/>
          <p:cNvSpPr>
            <a:spLocks noGrp="1"/>
          </p:cNvSpPr>
          <p:nvPr>
            <p:ph idx="1"/>
          </p:nvPr>
        </p:nvSpPr>
        <p:spPr>
          <a:xfrm>
            <a:off x="457199" y="1922106"/>
            <a:ext cx="3900197" cy="1502230"/>
          </a:xfrm>
        </p:spPr>
        <p:txBody>
          <a:bodyPr/>
          <a:lstStyle/>
          <a:p>
            <a:r>
              <a:rPr lang="en-US" dirty="0">
                <a:latin typeface="Arial" panose="020B0604020202020204" pitchFamily="34" charset="0"/>
                <a:cs typeface="Arial" panose="020B0604020202020204" pitchFamily="34" charset="0"/>
              </a:rPr>
              <a:t>Dr. Kenny </a:t>
            </a:r>
            <a:r>
              <a:rPr lang="en-US" dirty="0" err="1">
                <a:latin typeface="Arial" panose="020B0604020202020204" pitchFamily="34" charset="0"/>
                <a:cs typeface="Arial" panose="020B0604020202020204" pitchFamily="34" charset="0"/>
              </a:rPr>
              <a:t>Mineart</a:t>
            </a:r>
            <a:endParaRPr lang="en-US" dirty="0">
              <a:latin typeface="Arial" panose="020B0604020202020204" pitchFamily="34" charset="0"/>
              <a:cs typeface="Arial" panose="020B0604020202020204" pitchFamily="34" charset="0"/>
            </a:endParaRPr>
          </a:p>
          <a:p>
            <a:r>
              <a:rPr lang="en-US" dirty="0" err="1">
                <a:latin typeface="Arial" panose="020B0604020202020204" pitchFamily="34" charset="0"/>
                <a:cs typeface="Arial" panose="020B0604020202020204" pitchFamily="34" charset="0"/>
              </a:rPr>
              <a:t>Bucknell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ChemE</a:t>
            </a:r>
            <a:r>
              <a:rPr lang="en-US" dirty="0">
                <a:latin typeface="Arial" panose="020B0604020202020204" pitchFamily="34" charset="0"/>
                <a:cs typeface="Arial" panose="020B0604020202020204" pitchFamily="34" charset="0"/>
              </a:rPr>
              <a:t> Dept.</a:t>
            </a:r>
          </a:p>
          <a:p>
            <a:r>
              <a:rPr lang="en-US" dirty="0" err="1">
                <a:latin typeface="Arial" panose="020B0604020202020204" pitchFamily="34" charset="0"/>
                <a:cs typeface="Arial" panose="020B0604020202020204" pitchFamily="34" charset="0"/>
              </a:rPr>
              <a:t>Mineart</a:t>
            </a:r>
            <a:r>
              <a:rPr lang="en-US" dirty="0">
                <a:latin typeface="Arial" panose="020B0604020202020204" pitchFamily="34" charset="0"/>
                <a:cs typeface="Arial" panose="020B0604020202020204" pitchFamily="34" charset="0"/>
              </a:rPr>
              <a:t> Research Group</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7612" y="1074780"/>
            <a:ext cx="1607976" cy="1615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0461" y="2901354"/>
            <a:ext cx="3342278" cy="401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a:extLst>
              <a:ext uri="{FF2B5EF4-FFF2-40B4-BE49-F238E27FC236}">
                <a16:creationId xmlns:a16="http://schemas.microsoft.com/office/drawing/2014/main" id="{B8D06250-F115-824E-900A-07665503BB1E}"/>
              </a:ext>
            </a:extLst>
          </p:cNvPr>
          <p:cNvPicPr>
            <a:picLocks noChangeAspect="1"/>
          </p:cNvPicPr>
          <p:nvPr/>
        </p:nvPicPr>
        <p:blipFill>
          <a:blip r:embed="rId4"/>
          <a:stretch>
            <a:fillRect/>
          </a:stretch>
        </p:blipFill>
        <p:spPr>
          <a:xfrm>
            <a:off x="5684980" y="3615112"/>
            <a:ext cx="2653240" cy="581807"/>
          </a:xfrm>
          <a:prstGeom prst="rect">
            <a:avLst/>
          </a:prstGeom>
        </p:spPr>
      </p:pic>
    </p:spTree>
    <p:extLst>
      <p:ext uri="{BB962C8B-B14F-4D97-AF65-F5344CB8AC3E}">
        <p14:creationId xmlns:p14="http://schemas.microsoft.com/office/powerpoint/2010/main" val="1102116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lstStyle/>
          <a:p>
            <a:r>
              <a:rPr lang="en-US" dirty="0"/>
              <a:t>Applications</a:t>
            </a:r>
          </a:p>
        </p:txBody>
      </p:sp>
      <p:pic>
        <p:nvPicPr>
          <p:cNvPr id="3" name="Picture 2">
            <a:extLst>
              <a:ext uri="{FF2B5EF4-FFF2-40B4-BE49-F238E27FC236}">
                <a16:creationId xmlns:a16="http://schemas.microsoft.com/office/drawing/2014/main" id="{ED263E1F-46C9-D248-9CD2-2E27067B2EA3}"/>
              </a:ext>
            </a:extLst>
          </p:cNvPr>
          <p:cNvPicPr>
            <a:picLocks noChangeAspect="1"/>
          </p:cNvPicPr>
          <p:nvPr/>
        </p:nvPicPr>
        <p:blipFill rotWithShape="1">
          <a:blip r:embed="rId3"/>
          <a:srcRect l="2725" t="2799" r="4632" b="3401"/>
          <a:stretch/>
        </p:blipFill>
        <p:spPr>
          <a:xfrm>
            <a:off x="304801" y="1238249"/>
            <a:ext cx="3238500" cy="2971801"/>
          </a:xfrm>
          <a:prstGeom prst="rect">
            <a:avLst/>
          </a:prstGeom>
        </p:spPr>
      </p:pic>
      <p:sp>
        <p:nvSpPr>
          <p:cNvPr id="5" name="Rectangle 4">
            <a:extLst>
              <a:ext uri="{FF2B5EF4-FFF2-40B4-BE49-F238E27FC236}">
                <a16:creationId xmlns:a16="http://schemas.microsoft.com/office/drawing/2014/main" id="{641227B7-D2D0-FD40-BD2D-861137F5D3B1}"/>
              </a:ext>
            </a:extLst>
          </p:cNvPr>
          <p:cNvSpPr/>
          <p:nvPr/>
        </p:nvSpPr>
        <p:spPr>
          <a:xfrm>
            <a:off x="1952626" y="3609974"/>
            <a:ext cx="1590675" cy="819150"/>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7E5621B7-3840-9541-967C-997404AFE293}"/>
              </a:ext>
            </a:extLst>
          </p:cNvPr>
          <p:cNvSpPr txBox="1"/>
          <p:nvPr/>
        </p:nvSpPr>
        <p:spPr>
          <a:xfrm>
            <a:off x="-83994" y="878442"/>
            <a:ext cx="4073239"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Transdermal Delivery Patches:</a:t>
            </a:r>
          </a:p>
        </p:txBody>
      </p:sp>
      <p:sp>
        <p:nvSpPr>
          <p:cNvPr id="9" name="TextBox 8">
            <a:extLst>
              <a:ext uri="{FF2B5EF4-FFF2-40B4-BE49-F238E27FC236}">
                <a16:creationId xmlns:a16="http://schemas.microsoft.com/office/drawing/2014/main" id="{9CA8E3C9-E25E-2D4F-87D3-8575B2AD0807}"/>
              </a:ext>
            </a:extLst>
          </p:cNvPr>
          <p:cNvSpPr txBox="1"/>
          <p:nvPr/>
        </p:nvSpPr>
        <p:spPr>
          <a:xfrm>
            <a:off x="4953000" y="1619249"/>
            <a:ext cx="3571875" cy="1477328"/>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Polymeric Delivery Gels:</a:t>
            </a:r>
          </a:p>
          <a:p>
            <a:pPr marL="342900" indent="-342900">
              <a:buAutoNum type="arabicParenR"/>
            </a:pPr>
            <a:endParaRPr lang="en-US" dirty="0">
              <a:latin typeface="Arial" panose="020B0604020202020204" pitchFamily="34" charset="0"/>
              <a:cs typeface="Arial" panose="020B0604020202020204" pitchFamily="34" charset="0"/>
            </a:endParaRPr>
          </a:p>
          <a:p>
            <a:pPr marL="342900" indent="-342900">
              <a:buAutoNum type="arabicParenR"/>
            </a:pPr>
            <a:r>
              <a:rPr lang="en-US" dirty="0">
                <a:latin typeface="Arial" panose="020B0604020202020204" pitchFamily="34" charset="0"/>
                <a:cs typeface="Arial" panose="020B0604020202020204" pitchFamily="34" charset="0"/>
              </a:rPr>
              <a:t>Tunable drug delivery rate</a:t>
            </a:r>
          </a:p>
          <a:p>
            <a:pPr marL="342900" indent="-342900">
              <a:buAutoNum type="arabicParenR"/>
            </a:pPr>
            <a:r>
              <a:rPr lang="en-US" dirty="0">
                <a:latin typeface="Arial" panose="020B0604020202020204" pitchFamily="34" charset="0"/>
                <a:cs typeface="Arial" panose="020B0604020202020204" pitchFamily="34" charset="0"/>
              </a:rPr>
              <a:t>Mechanically robust</a:t>
            </a:r>
          </a:p>
          <a:p>
            <a:pPr marL="342900" indent="-342900">
              <a:buAutoNum type="arabicParenR"/>
            </a:pPr>
            <a:r>
              <a:rPr lang="en-US" dirty="0">
                <a:latin typeface="Arial" panose="020B0604020202020204" pitchFamily="34" charset="0"/>
                <a:cs typeface="Arial" panose="020B0604020202020204" pitchFamily="34" charset="0"/>
              </a:rPr>
              <a:t>Minimally Invasive</a:t>
            </a:r>
          </a:p>
        </p:txBody>
      </p:sp>
      <p:sp>
        <p:nvSpPr>
          <p:cNvPr id="10" name="Right Arrow 9">
            <a:extLst>
              <a:ext uri="{FF2B5EF4-FFF2-40B4-BE49-F238E27FC236}">
                <a16:creationId xmlns:a16="http://schemas.microsoft.com/office/drawing/2014/main" id="{40A211D3-CF05-E642-847B-A9E2ED5A600B}"/>
              </a:ext>
            </a:extLst>
          </p:cNvPr>
          <p:cNvSpPr/>
          <p:nvPr/>
        </p:nvSpPr>
        <p:spPr>
          <a:xfrm>
            <a:off x="3922570" y="2271711"/>
            <a:ext cx="649430" cy="31432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1062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lstStyle/>
          <a:p>
            <a:r>
              <a:rPr lang="en-US" dirty="0"/>
              <a:t>Approach</a:t>
            </a:r>
          </a:p>
        </p:txBody>
      </p:sp>
      <p:sp>
        <p:nvSpPr>
          <p:cNvPr id="4" name="TextBox 3">
            <a:extLst>
              <a:ext uri="{FF2B5EF4-FFF2-40B4-BE49-F238E27FC236}">
                <a16:creationId xmlns:a16="http://schemas.microsoft.com/office/drawing/2014/main" id="{66566A5B-F869-A142-8317-9AC7D913A061}"/>
              </a:ext>
            </a:extLst>
          </p:cNvPr>
          <p:cNvSpPr txBox="1"/>
          <p:nvPr/>
        </p:nvSpPr>
        <p:spPr>
          <a:xfrm>
            <a:off x="457200" y="1049312"/>
            <a:ext cx="5201587" cy="400110"/>
          </a:xfrm>
          <a:prstGeom prst="rect">
            <a:avLst/>
          </a:prstGeom>
          <a:noFill/>
        </p:spPr>
        <p:txBody>
          <a:bodyPr wrap="square" rtlCol="0">
            <a:spAutoFit/>
          </a:bodyPr>
          <a:lstStyle/>
          <a:p>
            <a:r>
              <a:rPr lang="en-US" sz="2000" dirty="0" err="1">
                <a:latin typeface="Arial" panose="020B0604020202020204" pitchFamily="34" charset="0"/>
                <a:cs typeface="Arial" panose="020B0604020202020204" pitchFamily="34" charset="0"/>
              </a:rPr>
              <a:t>Styrenic</a:t>
            </a:r>
            <a:r>
              <a:rPr lang="en-US" sz="2000" dirty="0">
                <a:latin typeface="Arial" panose="020B0604020202020204" pitchFamily="34" charset="0"/>
                <a:cs typeface="Arial" panose="020B0604020202020204" pitchFamily="34" charset="0"/>
              </a:rPr>
              <a:t> gels provide spatiotemporal control:</a:t>
            </a:r>
          </a:p>
        </p:txBody>
      </p:sp>
      <p:sp>
        <p:nvSpPr>
          <p:cNvPr id="5" name="Rounded Rectangle 4">
            <a:extLst>
              <a:ext uri="{FF2B5EF4-FFF2-40B4-BE49-F238E27FC236}">
                <a16:creationId xmlns:a16="http://schemas.microsoft.com/office/drawing/2014/main" id="{94DF3A2D-490E-6C43-AF1E-0A3D3CE10DF1}"/>
              </a:ext>
            </a:extLst>
          </p:cNvPr>
          <p:cNvSpPr/>
          <p:nvPr/>
        </p:nvSpPr>
        <p:spPr>
          <a:xfrm>
            <a:off x="941882" y="2083435"/>
            <a:ext cx="3417757" cy="151400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ounded Rectangle 6">
            <a:extLst>
              <a:ext uri="{FF2B5EF4-FFF2-40B4-BE49-F238E27FC236}">
                <a16:creationId xmlns:a16="http://schemas.microsoft.com/office/drawing/2014/main" id="{2DBF95E1-D4C6-C549-AA71-7D6263D66FCC}"/>
              </a:ext>
            </a:extLst>
          </p:cNvPr>
          <p:cNvSpPr/>
          <p:nvPr/>
        </p:nvSpPr>
        <p:spPr>
          <a:xfrm>
            <a:off x="4784361" y="2083435"/>
            <a:ext cx="3417757" cy="151400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04B496CA-1F91-BD42-9198-864A96D50031}"/>
              </a:ext>
            </a:extLst>
          </p:cNvPr>
          <p:cNvSpPr txBox="1"/>
          <p:nvPr/>
        </p:nvSpPr>
        <p:spPr>
          <a:xfrm>
            <a:off x="1219199" y="2363384"/>
            <a:ext cx="2863121" cy="954107"/>
          </a:xfrm>
          <a:prstGeom prst="rect">
            <a:avLst/>
          </a:prstGeom>
          <a:noFill/>
        </p:spPr>
        <p:txBody>
          <a:bodyPr wrap="square" rtlCol="0">
            <a:spAutoFit/>
          </a:bodyPr>
          <a:lstStyle/>
          <a:p>
            <a:pPr algn="ctr"/>
            <a:r>
              <a:rPr lang="en-US" sz="2800" dirty="0"/>
              <a:t>Physical Gel Nanostructure</a:t>
            </a:r>
          </a:p>
        </p:txBody>
      </p:sp>
      <p:sp>
        <p:nvSpPr>
          <p:cNvPr id="9" name="TextBox 8">
            <a:extLst>
              <a:ext uri="{FF2B5EF4-FFF2-40B4-BE49-F238E27FC236}">
                <a16:creationId xmlns:a16="http://schemas.microsoft.com/office/drawing/2014/main" id="{79C59E4A-8362-E044-A24E-B33E2ED349BF}"/>
              </a:ext>
            </a:extLst>
          </p:cNvPr>
          <p:cNvSpPr txBox="1"/>
          <p:nvPr/>
        </p:nvSpPr>
        <p:spPr>
          <a:xfrm>
            <a:off x="5079168" y="2363384"/>
            <a:ext cx="2863121" cy="954107"/>
          </a:xfrm>
          <a:prstGeom prst="rect">
            <a:avLst/>
          </a:prstGeom>
          <a:noFill/>
        </p:spPr>
        <p:txBody>
          <a:bodyPr wrap="square" rtlCol="0">
            <a:spAutoFit/>
          </a:bodyPr>
          <a:lstStyle/>
          <a:p>
            <a:pPr algn="ctr"/>
            <a:r>
              <a:rPr lang="en-US" sz="2800" dirty="0"/>
              <a:t>Payload (Drug) Complex</a:t>
            </a:r>
          </a:p>
        </p:txBody>
      </p:sp>
    </p:spTree>
    <p:extLst>
      <p:ext uri="{BB962C8B-B14F-4D97-AF65-F5344CB8AC3E}">
        <p14:creationId xmlns:p14="http://schemas.microsoft.com/office/powerpoint/2010/main" val="2042930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lstStyle/>
          <a:p>
            <a:r>
              <a:rPr lang="en-US" dirty="0"/>
              <a:t>Background</a:t>
            </a:r>
          </a:p>
        </p:txBody>
      </p:sp>
      <p:pic>
        <p:nvPicPr>
          <p:cNvPr id="3" name="Picture 2" descr="Diagram&#10;&#10;Description automatically generated with low confidence">
            <a:extLst>
              <a:ext uri="{FF2B5EF4-FFF2-40B4-BE49-F238E27FC236}">
                <a16:creationId xmlns:a16="http://schemas.microsoft.com/office/drawing/2014/main" id="{3D0AEF80-D0BB-814B-83A6-B98E762A784C}"/>
              </a:ext>
            </a:extLst>
          </p:cNvPr>
          <p:cNvPicPr/>
          <p:nvPr/>
        </p:nvPicPr>
        <p:blipFill rotWithShape="1">
          <a:blip r:embed="rId3"/>
          <a:srcRect r="62358" b="3618"/>
          <a:stretch/>
        </p:blipFill>
        <p:spPr bwMode="auto">
          <a:xfrm>
            <a:off x="760750" y="1373929"/>
            <a:ext cx="2866869" cy="2395642"/>
          </a:xfrm>
          <a:prstGeom prst="rect">
            <a:avLst/>
          </a:prstGeom>
          <a:ln>
            <a:noFill/>
          </a:ln>
          <a:extLst>
            <a:ext uri="{53640926-AAD7-44D8-BBD7-CCE9431645EC}">
              <a14:shadowObscured xmlns:a14="http://schemas.microsoft.com/office/drawing/2010/main"/>
            </a:ext>
          </a:extLst>
        </p:spPr>
      </p:pic>
      <p:cxnSp>
        <p:nvCxnSpPr>
          <p:cNvPr id="8" name="Straight Arrow Connector 7">
            <a:extLst>
              <a:ext uri="{FF2B5EF4-FFF2-40B4-BE49-F238E27FC236}">
                <a16:creationId xmlns:a16="http://schemas.microsoft.com/office/drawing/2014/main" id="{482218B8-4C3C-DF48-AE00-E5D3FD4AF997}"/>
              </a:ext>
            </a:extLst>
          </p:cNvPr>
          <p:cNvCxnSpPr>
            <a:cxnSpLocks/>
          </p:cNvCxnSpPr>
          <p:nvPr/>
        </p:nvCxnSpPr>
        <p:spPr>
          <a:xfrm flipH="1">
            <a:off x="2064935" y="3530209"/>
            <a:ext cx="2379879"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0" name="Straight Arrow Connector 9">
            <a:extLst>
              <a:ext uri="{FF2B5EF4-FFF2-40B4-BE49-F238E27FC236}">
                <a16:creationId xmlns:a16="http://schemas.microsoft.com/office/drawing/2014/main" id="{F22D95D9-6D81-7247-8D3E-6AC009A13771}"/>
              </a:ext>
            </a:extLst>
          </p:cNvPr>
          <p:cNvCxnSpPr>
            <a:cxnSpLocks/>
          </p:cNvCxnSpPr>
          <p:nvPr/>
        </p:nvCxnSpPr>
        <p:spPr>
          <a:xfrm flipH="1">
            <a:off x="2904577" y="1676003"/>
            <a:ext cx="1446083"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2" name="Straight Arrow Connector 11">
            <a:extLst>
              <a:ext uri="{FF2B5EF4-FFF2-40B4-BE49-F238E27FC236}">
                <a16:creationId xmlns:a16="http://schemas.microsoft.com/office/drawing/2014/main" id="{1BC3E07C-066A-3247-870E-9EFFB824F5FF}"/>
              </a:ext>
            </a:extLst>
          </p:cNvPr>
          <p:cNvCxnSpPr>
            <a:cxnSpLocks/>
          </p:cNvCxnSpPr>
          <p:nvPr/>
        </p:nvCxnSpPr>
        <p:spPr>
          <a:xfrm flipH="1">
            <a:off x="2595484" y="2143196"/>
            <a:ext cx="175517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9" name="TextBox 18">
            <a:extLst>
              <a:ext uri="{FF2B5EF4-FFF2-40B4-BE49-F238E27FC236}">
                <a16:creationId xmlns:a16="http://schemas.microsoft.com/office/drawing/2014/main" id="{4017DE01-DCB7-814E-B0E2-1E314F49B5FD}"/>
              </a:ext>
            </a:extLst>
          </p:cNvPr>
          <p:cNvSpPr txBox="1"/>
          <p:nvPr/>
        </p:nvSpPr>
        <p:spPr>
          <a:xfrm>
            <a:off x="4444814" y="1491337"/>
            <a:ext cx="3470456"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Physical Crosslinks Micelle</a:t>
            </a:r>
          </a:p>
        </p:txBody>
      </p:sp>
      <p:sp>
        <p:nvSpPr>
          <p:cNvPr id="20" name="TextBox 19">
            <a:extLst>
              <a:ext uri="{FF2B5EF4-FFF2-40B4-BE49-F238E27FC236}">
                <a16:creationId xmlns:a16="http://schemas.microsoft.com/office/drawing/2014/main" id="{972B6E68-A3DC-2B48-B5F9-2A002933CC74}"/>
              </a:ext>
            </a:extLst>
          </p:cNvPr>
          <p:cNvSpPr txBox="1"/>
          <p:nvPr/>
        </p:nvSpPr>
        <p:spPr>
          <a:xfrm>
            <a:off x="4444815" y="1958530"/>
            <a:ext cx="2653259"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Bridging Crosslink </a:t>
            </a:r>
          </a:p>
        </p:txBody>
      </p:sp>
      <p:sp>
        <p:nvSpPr>
          <p:cNvPr id="21" name="TextBox 20">
            <a:extLst>
              <a:ext uri="{FF2B5EF4-FFF2-40B4-BE49-F238E27FC236}">
                <a16:creationId xmlns:a16="http://schemas.microsoft.com/office/drawing/2014/main" id="{4258DDF1-C6EE-064B-93F8-FEE1071E9045}"/>
              </a:ext>
            </a:extLst>
          </p:cNvPr>
          <p:cNvSpPr txBox="1"/>
          <p:nvPr/>
        </p:nvSpPr>
        <p:spPr>
          <a:xfrm>
            <a:off x="4542712" y="3349376"/>
            <a:ext cx="2653259"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Nanocarrier</a:t>
            </a:r>
          </a:p>
        </p:txBody>
      </p:sp>
    </p:spTree>
    <p:extLst>
      <p:ext uri="{BB962C8B-B14F-4D97-AF65-F5344CB8AC3E}">
        <p14:creationId xmlns:p14="http://schemas.microsoft.com/office/powerpoint/2010/main" val="2919620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lstStyle/>
          <a:p>
            <a:r>
              <a:rPr lang="en-US" dirty="0"/>
              <a:t>Background</a:t>
            </a:r>
          </a:p>
        </p:txBody>
      </p:sp>
      <p:pic>
        <p:nvPicPr>
          <p:cNvPr id="3" name="Picture 2" descr="Diagram&#10;&#10;Description automatically generated with low confidence">
            <a:extLst>
              <a:ext uri="{FF2B5EF4-FFF2-40B4-BE49-F238E27FC236}">
                <a16:creationId xmlns:a16="http://schemas.microsoft.com/office/drawing/2014/main" id="{3D0AEF80-D0BB-814B-83A6-B98E762A784C}"/>
              </a:ext>
            </a:extLst>
          </p:cNvPr>
          <p:cNvPicPr/>
          <p:nvPr/>
        </p:nvPicPr>
        <p:blipFill rotWithShape="1">
          <a:blip r:embed="rId3"/>
          <a:srcRect r="62358" b="3618"/>
          <a:stretch/>
        </p:blipFill>
        <p:spPr bwMode="auto">
          <a:xfrm>
            <a:off x="457200" y="1677252"/>
            <a:ext cx="2057401" cy="1788996"/>
          </a:xfrm>
          <a:prstGeom prst="rect">
            <a:avLst/>
          </a:prstGeom>
          <a:ln>
            <a:noFill/>
          </a:ln>
          <a:extLst>
            <a:ext uri="{53640926-AAD7-44D8-BBD7-CCE9431645EC}">
              <a14:shadowObscured xmlns:a14="http://schemas.microsoft.com/office/drawing/2010/main"/>
            </a:ext>
          </a:extLst>
        </p:spPr>
      </p:pic>
      <p:pic>
        <p:nvPicPr>
          <p:cNvPr id="11" name="Picture 10" descr="Diagram&#10;&#10;Description automatically generated with low confidence">
            <a:extLst>
              <a:ext uri="{FF2B5EF4-FFF2-40B4-BE49-F238E27FC236}">
                <a16:creationId xmlns:a16="http://schemas.microsoft.com/office/drawing/2014/main" id="{CC86D8E8-A13C-9342-8C87-582994C82088}"/>
              </a:ext>
            </a:extLst>
          </p:cNvPr>
          <p:cNvPicPr/>
          <p:nvPr/>
        </p:nvPicPr>
        <p:blipFill rotWithShape="1">
          <a:blip r:embed="rId3"/>
          <a:srcRect l="38241" t="15733" r="36630" b="35032"/>
          <a:stretch/>
        </p:blipFill>
        <p:spPr bwMode="auto">
          <a:xfrm>
            <a:off x="3228195" y="1364843"/>
            <a:ext cx="2230879" cy="1542581"/>
          </a:xfrm>
          <a:prstGeom prst="rect">
            <a:avLst/>
          </a:prstGeom>
          <a:ln>
            <a:noFill/>
          </a:ln>
          <a:extLst>
            <a:ext uri="{53640926-AAD7-44D8-BBD7-CCE9431645EC}">
              <a14:shadowObscured xmlns:a14="http://schemas.microsoft.com/office/drawing/2010/main"/>
            </a:ext>
          </a:extLst>
        </p:spPr>
      </p:pic>
      <p:pic>
        <p:nvPicPr>
          <p:cNvPr id="13" name="Picture 12" descr="Diagram&#10;&#10;Description automatically generated with low confidence">
            <a:extLst>
              <a:ext uri="{FF2B5EF4-FFF2-40B4-BE49-F238E27FC236}">
                <a16:creationId xmlns:a16="http://schemas.microsoft.com/office/drawing/2014/main" id="{178D65D2-0221-114C-A310-51E1A39A5A11}"/>
              </a:ext>
            </a:extLst>
          </p:cNvPr>
          <p:cNvPicPr/>
          <p:nvPr/>
        </p:nvPicPr>
        <p:blipFill rotWithShape="1">
          <a:blip r:embed="rId3"/>
          <a:srcRect l="63917" t="15733" r="10954" b="35032"/>
          <a:stretch/>
        </p:blipFill>
        <p:spPr bwMode="auto">
          <a:xfrm>
            <a:off x="5967957" y="1491556"/>
            <a:ext cx="1948722" cy="1289154"/>
          </a:xfrm>
          <a:prstGeom prst="rect">
            <a:avLst/>
          </a:prstGeom>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215658D8-591B-5642-A4D5-A3AF4072F983}"/>
              </a:ext>
            </a:extLst>
          </p:cNvPr>
          <p:cNvSpPr txBox="1"/>
          <p:nvPr/>
        </p:nvSpPr>
        <p:spPr>
          <a:xfrm>
            <a:off x="3228194" y="2907424"/>
            <a:ext cx="2230880" cy="923330"/>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Styrene-Ethylene-Butylene-Styrene (SEBS)</a:t>
            </a:r>
          </a:p>
        </p:txBody>
      </p:sp>
      <p:sp>
        <p:nvSpPr>
          <p:cNvPr id="5" name="Rectangle 4">
            <a:extLst>
              <a:ext uri="{FF2B5EF4-FFF2-40B4-BE49-F238E27FC236}">
                <a16:creationId xmlns:a16="http://schemas.microsoft.com/office/drawing/2014/main" id="{B8A67925-038A-B145-94EE-0F49837BDBBA}"/>
              </a:ext>
            </a:extLst>
          </p:cNvPr>
          <p:cNvSpPr/>
          <p:nvPr/>
        </p:nvSpPr>
        <p:spPr>
          <a:xfrm>
            <a:off x="5967957" y="2907424"/>
            <a:ext cx="2440742" cy="646331"/>
          </a:xfrm>
          <a:prstGeom prst="rect">
            <a:avLst/>
          </a:prstGeom>
        </p:spPr>
        <p:txBody>
          <a:bodyPr wrap="square">
            <a:spAutoFit/>
          </a:bodyPr>
          <a:lstStyle/>
          <a:p>
            <a:pPr algn="ctr"/>
            <a:r>
              <a:rPr lang="en-US" dirty="0">
                <a:latin typeface="Arial" panose="020B0604020202020204" pitchFamily="34" charset="0"/>
                <a:ea typeface="Times New Roman" panose="02020603050405020304" pitchFamily="18" charset="0"/>
                <a:cs typeface="Arial" panose="020B0604020202020204" pitchFamily="34" charset="0"/>
              </a:rPr>
              <a:t>Sodium Dioctyl Sulfosuccinate (AOT)</a:t>
            </a:r>
            <a:r>
              <a:rPr lang="en-US"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671250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lstStyle/>
          <a:p>
            <a:r>
              <a:rPr lang="en-US" dirty="0"/>
              <a:t>Background</a:t>
            </a:r>
          </a:p>
        </p:txBody>
      </p:sp>
      <p:sp>
        <p:nvSpPr>
          <p:cNvPr id="3" name="TextBox 2">
            <a:extLst>
              <a:ext uri="{FF2B5EF4-FFF2-40B4-BE49-F238E27FC236}">
                <a16:creationId xmlns:a16="http://schemas.microsoft.com/office/drawing/2014/main" id="{14646D6A-C798-C74B-BB40-BDE64BD4F713}"/>
              </a:ext>
            </a:extLst>
          </p:cNvPr>
          <p:cNvSpPr txBox="1"/>
          <p:nvPr/>
        </p:nvSpPr>
        <p:spPr>
          <a:xfrm>
            <a:off x="4313271" y="1439056"/>
            <a:ext cx="3048000" cy="1692771"/>
          </a:xfrm>
          <a:prstGeom prst="rect">
            <a:avLst/>
          </a:prstGeom>
          <a:noFill/>
        </p:spPr>
        <p:txBody>
          <a:bodyPr wrap="square" rtlCol="0">
            <a:spAutoFit/>
          </a:bodyPr>
          <a:lstStyle/>
          <a:p>
            <a:pPr>
              <a:tabLst>
                <a:tab pos="457200" algn="l"/>
              </a:tabLst>
            </a:pPr>
            <a:r>
              <a:rPr lang="en-US" sz="2000" dirty="0">
                <a:latin typeface="Arial" panose="020B0604020202020204" pitchFamily="34" charset="0"/>
                <a:cs typeface="Arial" panose="020B0604020202020204" pitchFamily="34" charset="0"/>
              </a:rPr>
              <a:t>Phase Miscibility</a:t>
            </a:r>
          </a:p>
          <a:p>
            <a:pPr lvl="1" indent="-342900">
              <a:buFont typeface="Arial" panose="020B0604020202020204" pitchFamily="34" charset="0"/>
              <a:buChar char="•"/>
              <a:tabLst>
                <a:tab pos="228600" algn="l"/>
                <a:tab pos="457200" algn="l"/>
              </a:tabLst>
            </a:pPr>
            <a:r>
              <a:rPr lang="en-US" sz="2000" dirty="0">
                <a:latin typeface="Arial" panose="020B0604020202020204" pitchFamily="34" charset="0"/>
                <a:cs typeface="Arial" panose="020B0604020202020204" pitchFamily="34" charset="0"/>
              </a:rPr>
              <a:t> </a:t>
            </a:r>
            <a:r>
              <a:rPr lang="en-US" sz="2000" dirty="0">
                <a:solidFill>
                  <a:srgbClr val="7030A0"/>
                </a:solidFill>
                <a:latin typeface="Arial" panose="020B0604020202020204" pitchFamily="34" charset="0"/>
                <a:cs typeface="Arial" panose="020B0604020202020204" pitchFamily="34" charset="0"/>
              </a:rPr>
              <a:t>A-selective</a:t>
            </a:r>
          </a:p>
          <a:p>
            <a:pPr lvl="1" indent="-342900">
              <a:buFont typeface="Arial" panose="020B0604020202020204" pitchFamily="34" charset="0"/>
              <a:buChar char="•"/>
              <a:tabLst>
                <a:tab pos="228600" algn="l"/>
                <a:tab pos="457200" algn="l"/>
              </a:tabLst>
            </a:pPr>
            <a:r>
              <a:rPr lang="en-US" sz="2000" dirty="0">
                <a:latin typeface="Arial" panose="020B0604020202020204" pitchFamily="34" charset="0"/>
                <a:cs typeface="Arial" panose="020B0604020202020204" pitchFamily="34" charset="0"/>
              </a:rPr>
              <a:t> </a:t>
            </a:r>
            <a:r>
              <a:rPr lang="en-US" sz="2000" dirty="0">
                <a:solidFill>
                  <a:srgbClr val="008000"/>
                </a:solidFill>
                <a:latin typeface="Arial" panose="020B0604020202020204" pitchFamily="34" charset="0"/>
                <a:cs typeface="Arial" panose="020B0604020202020204" pitchFamily="34" charset="0"/>
              </a:rPr>
              <a:t>B-selective</a:t>
            </a:r>
          </a:p>
          <a:p>
            <a:pPr lvl="1" indent="-342900">
              <a:buFont typeface="Arial" panose="020B0604020202020204" pitchFamily="34" charset="0"/>
              <a:buChar char="•"/>
              <a:tabLst>
                <a:tab pos="228600" algn="l"/>
                <a:tab pos="457200" algn="l"/>
              </a:tabLst>
            </a:pPr>
            <a:r>
              <a:rPr lang="en-US" sz="2000" dirty="0">
                <a:latin typeface="Arial" panose="020B0604020202020204" pitchFamily="34" charset="0"/>
                <a:cs typeface="Arial" panose="020B0604020202020204" pitchFamily="34" charset="0"/>
              </a:rPr>
              <a:t> Non-selective</a:t>
            </a:r>
          </a:p>
          <a:p>
            <a:pPr>
              <a:tabLst>
                <a:tab pos="457200" algn="l"/>
              </a:tabLst>
            </a:pPr>
            <a:endParaRPr lang="en-US" sz="2400" dirty="0">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8A64F810-0662-3940-9389-B91F3097CF24}"/>
              </a:ext>
            </a:extLst>
          </p:cNvPr>
          <p:cNvGrpSpPr/>
          <p:nvPr/>
        </p:nvGrpSpPr>
        <p:grpSpPr>
          <a:xfrm>
            <a:off x="946878" y="1454046"/>
            <a:ext cx="3048000" cy="2973982"/>
            <a:chOff x="1066800" y="1981200"/>
            <a:chExt cx="3657600" cy="3640839"/>
          </a:xfrm>
        </p:grpSpPr>
        <p:pic>
          <p:nvPicPr>
            <p:cNvPr id="5" name="Picture 4">
              <a:extLst>
                <a:ext uri="{FF2B5EF4-FFF2-40B4-BE49-F238E27FC236}">
                  <a16:creationId xmlns:a16="http://schemas.microsoft.com/office/drawing/2014/main" id="{5C3F4641-92C9-674F-AD11-407DCDE16FC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666" t="8173" r="6666" b="5556"/>
            <a:stretch/>
          </p:blipFill>
          <p:spPr>
            <a:xfrm>
              <a:off x="1066800" y="1981200"/>
              <a:ext cx="3657600" cy="3640839"/>
            </a:xfrm>
            <a:prstGeom prst="rect">
              <a:avLst/>
            </a:prstGeom>
          </p:spPr>
        </p:pic>
        <p:grpSp>
          <p:nvGrpSpPr>
            <p:cNvPr id="6" name="Group 5">
              <a:extLst>
                <a:ext uri="{FF2B5EF4-FFF2-40B4-BE49-F238E27FC236}">
                  <a16:creationId xmlns:a16="http://schemas.microsoft.com/office/drawing/2014/main" id="{C06BAAF8-6F45-ED4F-B559-19AA0672103D}"/>
                </a:ext>
              </a:extLst>
            </p:cNvPr>
            <p:cNvGrpSpPr/>
            <p:nvPr/>
          </p:nvGrpSpPr>
          <p:grpSpPr>
            <a:xfrm>
              <a:off x="1676400" y="2819400"/>
              <a:ext cx="2413746" cy="2012281"/>
              <a:chOff x="1219200" y="2810729"/>
              <a:chExt cx="2413746" cy="2012281"/>
            </a:xfrm>
          </p:grpSpPr>
          <p:cxnSp>
            <p:nvCxnSpPr>
              <p:cNvPr id="7" name="Straight Arrow Connector 6">
                <a:extLst>
                  <a:ext uri="{FF2B5EF4-FFF2-40B4-BE49-F238E27FC236}">
                    <a16:creationId xmlns:a16="http://schemas.microsoft.com/office/drawing/2014/main" id="{1A18A83F-2A90-774B-B64A-9D8F4407EC79}"/>
                  </a:ext>
                </a:extLst>
              </p:cNvPr>
              <p:cNvCxnSpPr/>
              <p:nvPr/>
            </p:nvCxnSpPr>
            <p:spPr>
              <a:xfrm flipH="1">
                <a:off x="1981200" y="2810729"/>
                <a:ext cx="286870" cy="201705"/>
              </a:xfrm>
              <a:prstGeom prst="straightConnector1">
                <a:avLst/>
              </a:prstGeom>
              <a:ln w="28575">
                <a:solidFill>
                  <a:srgbClr val="008000"/>
                </a:solidFill>
                <a:tailEnd type="triangle"/>
              </a:ln>
              <a:effectLst>
                <a:glow rad="63500">
                  <a:schemeClr val="accent2">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60D919AB-DE53-8545-88E1-A9E5EDA7083F}"/>
                  </a:ext>
                </a:extLst>
              </p:cNvPr>
              <p:cNvCxnSpPr/>
              <p:nvPr/>
            </p:nvCxnSpPr>
            <p:spPr>
              <a:xfrm flipH="1">
                <a:off x="3346076" y="4621305"/>
                <a:ext cx="286870" cy="201705"/>
              </a:xfrm>
              <a:prstGeom prst="straightConnector1">
                <a:avLst/>
              </a:prstGeom>
              <a:ln w="28575">
                <a:solidFill>
                  <a:srgbClr val="7030A0"/>
                </a:solidFill>
                <a:tailEnd type="triangle"/>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6CF2C358-5AE5-8148-9996-87284B0BDD46}"/>
                  </a:ext>
                </a:extLst>
              </p:cNvPr>
              <p:cNvCxnSpPr/>
              <p:nvPr/>
            </p:nvCxnSpPr>
            <p:spPr>
              <a:xfrm flipH="1">
                <a:off x="1295400" y="3253281"/>
                <a:ext cx="286870" cy="201705"/>
              </a:xfrm>
              <a:prstGeom prst="straightConnector1">
                <a:avLst/>
              </a:prstGeom>
              <a:ln w="28575">
                <a:solidFill>
                  <a:schemeClr val="tx1"/>
                </a:solidFill>
                <a:tailEnd type="triangle"/>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A0D7F16-9108-1441-90DD-241843FD503B}"/>
                  </a:ext>
                </a:extLst>
              </p:cNvPr>
              <p:cNvCxnSpPr/>
              <p:nvPr/>
            </p:nvCxnSpPr>
            <p:spPr>
              <a:xfrm flipH="1">
                <a:off x="1219200" y="3253280"/>
                <a:ext cx="363070" cy="1013920"/>
              </a:xfrm>
              <a:prstGeom prst="straightConnector1">
                <a:avLst/>
              </a:prstGeom>
              <a:ln w="28575">
                <a:solidFill>
                  <a:schemeClr val="tx1"/>
                </a:solidFill>
                <a:tailEnd type="triangle"/>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grpSp>
      </p:grpSp>
      <p:sp>
        <p:nvSpPr>
          <p:cNvPr id="11" name="TextBox 10">
            <a:extLst>
              <a:ext uri="{FF2B5EF4-FFF2-40B4-BE49-F238E27FC236}">
                <a16:creationId xmlns:a16="http://schemas.microsoft.com/office/drawing/2014/main" id="{855CF7CE-2B57-D442-84A0-D272E3EE8A9C}"/>
              </a:ext>
            </a:extLst>
          </p:cNvPr>
          <p:cNvSpPr txBox="1"/>
          <p:nvPr/>
        </p:nvSpPr>
        <p:spPr>
          <a:xfrm>
            <a:off x="946878" y="900048"/>
            <a:ext cx="6203430"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Phase Sensitive Homopolymers</a:t>
            </a:r>
          </a:p>
        </p:txBody>
      </p:sp>
      <p:pic>
        <p:nvPicPr>
          <p:cNvPr id="12" name="Picture 11" descr="Diagram&#10;&#10;Description automatically generated with low confidence">
            <a:extLst>
              <a:ext uri="{FF2B5EF4-FFF2-40B4-BE49-F238E27FC236}">
                <a16:creationId xmlns:a16="http://schemas.microsoft.com/office/drawing/2014/main" id="{44BAB0A3-2499-9F42-A5CA-541E674BAD73}"/>
              </a:ext>
            </a:extLst>
          </p:cNvPr>
          <p:cNvPicPr/>
          <p:nvPr/>
        </p:nvPicPr>
        <p:blipFill rotWithShape="1">
          <a:blip r:embed="rId4"/>
          <a:srcRect l="90385" t="14385" b="36780"/>
          <a:stretch/>
        </p:blipFill>
        <p:spPr bwMode="auto">
          <a:xfrm>
            <a:off x="4502879" y="2664976"/>
            <a:ext cx="818630" cy="1397229"/>
          </a:xfrm>
          <a:prstGeom prst="rect">
            <a:avLst/>
          </a:prstGeom>
          <a:ln>
            <a:noFill/>
          </a:ln>
          <a:extLst>
            <a:ext uri="{53640926-AAD7-44D8-BBD7-CCE9431645EC}">
              <a14:shadowObscured xmlns:a14="http://schemas.microsoft.com/office/drawing/2010/main"/>
            </a:ext>
          </a:extLst>
        </p:spPr>
      </p:pic>
      <p:cxnSp>
        <p:nvCxnSpPr>
          <p:cNvPr id="14" name="Straight Arrow Connector 13">
            <a:extLst>
              <a:ext uri="{FF2B5EF4-FFF2-40B4-BE49-F238E27FC236}">
                <a16:creationId xmlns:a16="http://schemas.microsoft.com/office/drawing/2014/main" id="{6BE7CF27-9F37-DB4F-B9E4-017527BBF8F4}"/>
              </a:ext>
            </a:extLst>
          </p:cNvPr>
          <p:cNvCxnSpPr/>
          <p:nvPr/>
        </p:nvCxnSpPr>
        <p:spPr>
          <a:xfrm flipH="1">
            <a:off x="5321509" y="3497749"/>
            <a:ext cx="779488"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286A33F6-44EA-4543-97B5-04A7D066689E}"/>
              </a:ext>
            </a:extLst>
          </p:cNvPr>
          <p:cNvSpPr txBox="1"/>
          <p:nvPr/>
        </p:nvSpPr>
        <p:spPr>
          <a:xfrm>
            <a:off x="6310859" y="3328424"/>
            <a:ext cx="1886263"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Styrene</a:t>
            </a:r>
          </a:p>
        </p:txBody>
      </p:sp>
    </p:spTree>
    <p:extLst>
      <p:ext uri="{BB962C8B-B14F-4D97-AF65-F5344CB8AC3E}">
        <p14:creationId xmlns:p14="http://schemas.microsoft.com/office/powerpoint/2010/main" val="693790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lstStyle/>
          <a:p>
            <a:r>
              <a:rPr lang="en-US" dirty="0"/>
              <a:t>Goals</a:t>
            </a:r>
          </a:p>
        </p:txBody>
      </p:sp>
      <p:sp>
        <p:nvSpPr>
          <p:cNvPr id="4" name="Rectangle 3">
            <a:extLst>
              <a:ext uri="{FF2B5EF4-FFF2-40B4-BE49-F238E27FC236}">
                <a16:creationId xmlns:a16="http://schemas.microsoft.com/office/drawing/2014/main" id="{904A9C4E-17C5-2F4D-BE57-C4EBE6CCA88B}"/>
              </a:ext>
            </a:extLst>
          </p:cNvPr>
          <p:cNvSpPr/>
          <p:nvPr/>
        </p:nvSpPr>
        <p:spPr>
          <a:xfrm>
            <a:off x="457200" y="1417588"/>
            <a:ext cx="7442616" cy="2308324"/>
          </a:xfrm>
          <a:prstGeom prst="rect">
            <a:avLst/>
          </a:prstGeom>
        </p:spPr>
        <p:txBody>
          <a:bodyPr wrap="square">
            <a:spAutoFit/>
          </a:bodyPr>
          <a:lstStyle/>
          <a:p>
            <a:pPr marL="342900" marR="0" lvl="0" indent="-342900">
              <a:buFont typeface="+mj-lt"/>
              <a:buAutoNum type="arabicParenR"/>
            </a:pPr>
            <a:r>
              <a:rPr lang="en-US" sz="2400" dirty="0">
                <a:latin typeface="Arial" panose="020B0604020202020204" pitchFamily="34" charset="0"/>
                <a:ea typeface="Times New Roman" panose="02020603050405020304" pitchFamily="18" charset="0"/>
                <a:cs typeface="Arial" panose="020B0604020202020204" pitchFamily="34" charset="0"/>
              </a:rPr>
              <a:t>Quantify the effect of homopolymer concentration on gel nanostructure</a:t>
            </a:r>
          </a:p>
          <a:p>
            <a:pPr marL="342900" marR="0" lvl="0" indent="-342900">
              <a:buFont typeface="+mj-lt"/>
              <a:buAutoNum type="arabicParenR"/>
            </a:pPr>
            <a:endParaRPr lang="en-US" sz="2400" dirty="0">
              <a:latin typeface="Arial" panose="020B0604020202020204" pitchFamily="34" charset="0"/>
              <a:ea typeface="Times New Roman" panose="02020603050405020304" pitchFamily="18" charset="0"/>
              <a:cs typeface="Arial" panose="020B0604020202020204" pitchFamily="34" charset="0"/>
            </a:endParaRPr>
          </a:p>
          <a:p>
            <a:pPr marL="342900" marR="0" lvl="0" indent="-342900">
              <a:buFont typeface="+mj-lt"/>
              <a:buAutoNum type="arabicParenR"/>
            </a:pPr>
            <a:r>
              <a:rPr lang="en-US" sz="2400" dirty="0">
                <a:latin typeface="Arial" panose="020B0604020202020204" pitchFamily="34" charset="0"/>
                <a:ea typeface="Times New Roman" panose="02020603050405020304" pitchFamily="18" charset="0"/>
                <a:cs typeface="Arial" panose="020B0604020202020204" pitchFamily="34" charset="0"/>
              </a:rPr>
              <a:t>Determine the impact of homopolymer concentration on the diffusion of a payload</a:t>
            </a:r>
          </a:p>
          <a:p>
            <a:pPr marR="0" lvl="0"/>
            <a:endParaRPr lang="en-US" sz="24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011619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lstStyle/>
          <a:p>
            <a:r>
              <a:rPr lang="en-US" dirty="0"/>
              <a:t>Hypothesis</a:t>
            </a:r>
          </a:p>
        </p:txBody>
      </p:sp>
      <p:sp>
        <p:nvSpPr>
          <p:cNvPr id="3" name="Rectangle 2">
            <a:extLst>
              <a:ext uri="{FF2B5EF4-FFF2-40B4-BE49-F238E27FC236}">
                <a16:creationId xmlns:a16="http://schemas.microsoft.com/office/drawing/2014/main" id="{FF61E00A-38AB-EB46-B407-7688995FC4BE}"/>
              </a:ext>
            </a:extLst>
          </p:cNvPr>
          <p:cNvSpPr/>
          <p:nvPr/>
        </p:nvSpPr>
        <p:spPr>
          <a:xfrm>
            <a:off x="457200" y="1607038"/>
            <a:ext cx="7727430" cy="1569660"/>
          </a:xfrm>
          <a:prstGeom prst="rect">
            <a:avLst/>
          </a:prstGeom>
        </p:spPr>
        <p:txBody>
          <a:bodyPr wrap="square">
            <a:spAutoFit/>
          </a:bodyPr>
          <a:lstStyle/>
          <a:p>
            <a:pPr algn="ctr"/>
            <a:r>
              <a:rPr lang="en-US" sz="2400" i="1" dirty="0">
                <a:solidFill>
                  <a:srgbClr val="000000"/>
                </a:solidFill>
                <a:latin typeface="Arial" panose="020B0604020202020204" pitchFamily="34" charset="0"/>
                <a:ea typeface="Times New Roman" panose="02020603050405020304" pitchFamily="18" charset="0"/>
                <a:cs typeface="Arial" panose="020B0604020202020204" pitchFamily="34" charset="0"/>
              </a:rPr>
              <a:t>We hypothesize that the addition of a discrete phase-selective polymer will cause the polystyrene micelle domains to </a:t>
            </a:r>
            <a:r>
              <a:rPr lang="en-US" sz="24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increase in size</a:t>
            </a:r>
            <a:r>
              <a:rPr lang="en-US" sz="2400" i="1" dirty="0">
                <a:solidFill>
                  <a:srgbClr val="000000"/>
                </a:solidFill>
                <a:latin typeface="Arial" panose="020B0604020202020204" pitchFamily="34" charset="0"/>
                <a:ea typeface="Times New Roman" panose="02020603050405020304" pitchFamily="18" charset="0"/>
                <a:cs typeface="Arial" panose="020B0604020202020204" pitchFamily="34" charset="0"/>
              </a:rPr>
              <a:t> resulting in a </a:t>
            </a:r>
            <a:r>
              <a:rPr lang="en-US" sz="24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slower release rate of AOT</a:t>
            </a:r>
            <a:endParaRPr lang="en-US" sz="2400" b="1" i="1"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616309277"/>
      </p:ext>
    </p:extLst>
  </p:cSld>
  <p:clrMapOvr>
    <a:masterClrMapping/>
  </p:clrMapOvr>
</p:sld>
</file>

<file path=ppt/theme/theme1.xml><?xml version="1.0" encoding="utf-8"?>
<a:theme xmlns:a="http://schemas.openxmlformats.org/drawingml/2006/main" name="Office Theme">
  <a:themeElements>
    <a:clrScheme name="Bucknell Brand Colors">
      <a:dk1>
        <a:sysClr val="windowText" lastClr="000000"/>
      </a:dk1>
      <a:lt1>
        <a:srgbClr val="FFFFFF"/>
      </a:lt1>
      <a:dk2>
        <a:srgbClr val="003865"/>
      </a:dk2>
      <a:lt2>
        <a:srgbClr val="D9D9D6"/>
      </a:lt2>
      <a:accent1>
        <a:srgbClr val="E87722"/>
      </a:accent1>
      <a:accent2>
        <a:srgbClr val="FFA300"/>
      </a:accent2>
      <a:accent3>
        <a:srgbClr val="0082BA"/>
      </a:accent3>
      <a:accent4>
        <a:srgbClr val="59CBE8"/>
      </a:accent4>
      <a:accent5>
        <a:srgbClr val="A7A8AA"/>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3011</TotalTime>
  <Words>1259</Words>
  <Application>Microsoft Macintosh PowerPoint</Application>
  <PresentationFormat>On-screen Show (16:9)</PresentationFormat>
  <Paragraphs>193</Paragraphs>
  <Slides>20</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Cambria Math</vt:lpstr>
      <vt:lpstr>Libre Baskerville</vt:lpstr>
      <vt:lpstr>Open Sans</vt:lpstr>
      <vt:lpstr>Oswald</vt:lpstr>
      <vt:lpstr>Office Theme</vt:lpstr>
      <vt:lpstr>PowerPoint Presentation</vt:lpstr>
      <vt:lpstr>Applications</vt:lpstr>
      <vt:lpstr>Applications</vt:lpstr>
      <vt:lpstr>Approach</vt:lpstr>
      <vt:lpstr>Background</vt:lpstr>
      <vt:lpstr>Background</vt:lpstr>
      <vt:lpstr>Background</vt:lpstr>
      <vt:lpstr>Goals</vt:lpstr>
      <vt:lpstr>Hypothesis</vt:lpstr>
      <vt:lpstr>Gel Formulation</vt:lpstr>
      <vt:lpstr>Effect on Gel nanostructure</vt:lpstr>
      <vt:lpstr>Effect on Gel nanostructure</vt:lpstr>
      <vt:lpstr>Effect on Gel nanostructure</vt:lpstr>
      <vt:lpstr>AOT Release</vt:lpstr>
      <vt:lpstr>Effect on Gel nanostructure</vt:lpstr>
      <vt:lpstr>Gel Diffusivity</vt:lpstr>
      <vt:lpstr>Impact of gel Mesh Size</vt:lpstr>
      <vt:lpstr>Conclusions</vt:lpstr>
      <vt:lpstr>Questions</vt:lpstr>
      <vt:lpstr>Acknowledgements</vt:lpstr>
    </vt:vector>
  </TitlesOfParts>
  <Company>Bucknell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ISR / CCS</dc:creator>
  <cp:lastModifiedBy>Ian A Coates</cp:lastModifiedBy>
  <cp:revision>101</cp:revision>
  <cp:lastPrinted>2017-06-12T18:20:05Z</cp:lastPrinted>
  <dcterms:created xsi:type="dcterms:W3CDTF">2016-03-30T20:23:03Z</dcterms:created>
  <dcterms:modified xsi:type="dcterms:W3CDTF">2021-04-16T19:14:00Z</dcterms:modified>
</cp:coreProperties>
</file>