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63" r:id="rId4"/>
    <p:sldId id="264" r:id="rId5"/>
    <p:sldId id="270" r:id="rId6"/>
    <p:sldId id="261" r:id="rId7"/>
    <p:sldId id="271" r:id="rId8"/>
    <p:sldId id="272" r:id="rId9"/>
    <p:sldId id="260" r:id="rId10"/>
    <p:sldId id="259" r:id="rId11"/>
    <p:sldId id="258" r:id="rId12"/>
    <p:sldId id="25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723"/>
    <a:srgbClr val="A0A0A2"/>
    <a:srgbClr val="CBC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1" autoAdjust="0"/>
    <p:restoredTop sz="85748"/>
  </p:normalViewPr>
  <p:slideViewPr>
    <p:cSldViewPr snapToGrid="0">
      <p:cViewPr varScale="1">
        <p:scale>
          <a:sx n="94" d="100"/>
          <a:sy n="94" d="100"/>
        </p:scale>
        <p:origin x="1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48207-8E5A-4E4D-BE1D-C7E49E1ADCED}" type="datetimeFigureOut">
              <a:rPr lang="en-US" smtClean="0"/>
              <a:t>4/10/21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0677B2-F101-4CFB-BFC2-FCD8F9DB0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50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71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96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365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0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2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0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2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98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00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4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20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0677B2-F101-4CFB-BFC2-FCD8F9DB00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92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64720-3EE6-4323-94E2-EC56FAC7DA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35562A-41F2-4FC0-80B6-B593B1B0E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FAB61-329D-4E62-B077-B91E41254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19780-BD84-4CDC-BEE6-BEFEF5438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5870D-A40F-4042-B641-2C348E145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8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96A57-2918-4220-99C0-C4732577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513A0-5CFE-4C17-A65A-FBB21F511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2259F-5149-40B5-A469-58161DAF5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0F8FB-8C4B-4535-BB4F-246479F12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605DC-29A7-4C6F-A33C-E96A03DDC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30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6D4C8C-45C5-4642-A81E-4525D86A6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DCA1A-A307-4FDB-89EA-9A408AF77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D315B-0475-4F5F-B558-720487D0D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FFF24-ECD1-4509-9034-944D72FA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74EAD-34FF-4DC3-9B8D-04E9ACFB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03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29385-7AB6-465B-9AD9-554ACFA84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751C5-D239-4ECB-8779-F0FD9F9CA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880E5-44EF-47DC-9734-0E28D0CD3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57F5E-0BF4-4D48-BC33-7DA340C04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F1342-1878-4770-8CDC-91DC52B0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7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CCE6E-50EA-43F4-942C-BA695E469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62259-ED19-44E9-8897-9CED166A7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32C51-E835-4427-A33A-E9909FD39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FC6CF-A10C-4527-B5C1-3343E7034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F80FE-723C-47F5-A1AD-506C8D3C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6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70BD-902E-4CE6-9172-069B55974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AB211-E885-4698-9B86-106519420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97C6D-7A53-4BF2-BAD6-5715D0DCA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AC2F4-6FA2-42C5-B82F-B81D56DC4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60A6D-9DDD-4648-B42B-69DE22A2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29430-C727-4943-9B02-74BCB65FF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9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AC581-47FE-4DB0-8501-70EFBDC1A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3E682-90B0-4496-92CF-E9077A180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2798F-5DC2-4941-8C66-4C37E24EA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AEC675-5332-4CF5-9F54-697A5FD21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6BB86F-5167-4E66-9B23-68A3A4E4C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323470-6ED9-4AFE-9353-7F499AAE0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7EF9B8-2550-4724-8B8C-CA95ABC4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49C2FB-1A18-4FB7-948F-0F971DB39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889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DB400-F070-4DF3-AF82-B83BAEFE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A0D382-B9E9-4C5C-ADCF-0E6F9CD8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968DC7-B33B-43D0-ABEC-505C29594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8EB19-3729-48F5-A7AF-8BE1E979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17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9A8DB-7B34-46C3-B50B-6604F076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F2E307-1156-4F81-B411-4311539C2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8DC08-E760-4B56-83EF-C5F5AF93D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4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47722-6538-4B58-831C-07195F2DA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302B6-4EBF-4D01-88B7-60C730CC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CFF529-054A-4CAE-9460-C3B13005F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8A53B5-8F97-4CFA-9EC9-9B7FFB2EB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54CDE-95CD-479F-914A-B29A9CA37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B9E4E-E07A-48D9-A3A3-0501E7314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2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DC86-67A4-4631-9B75-AE2FDE69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37B175-8C59-46EA-B2CB-82D5B4FA0E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45AC9-3288-4D47-BE9F-EB6265266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020A59-053E-444B-BAD7-6F4495583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1AF643-BBC9-4899-ABEA-3AF357E3E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D2258-FE11-4F93-ACDF-9392CB7D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4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6F79B1-3FB0-40E2-9B69-4C1718C3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3DE4A-476D-4B5F-A741-35BEFA377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7978F-13A8-4354-84D3-16D813B2F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9A7FC-CC7B-4E8D-87D1-E9CCBC75B070}" type="datetimeFigureOut">
              <a:rPr lang="en-US" smtClean="0"/>
              <a:t>4/10/21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B0064-7FE8-437C-BF1D-77D540F0A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1B77F-D6A7-4556-82B5-48AAF258B1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2E12D-A635-43D6-B25B-E7895C340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8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pository.azgs.az.gov/uri_gin/azgs/dlio/448" TargetMode="External"/><Relationship Id="rId5" Type="http://schemas.openxmlformats.org/officeDocument/2006/relationships/hyperlink" Target="https://doi.org/10.1130/GES00055.1" TargetMode="Externa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247C6-1669-4F3B-9553-084ABC11B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960437"/>
            <a:ext cx="9144000" cy="2387600"/>
          </a:xfrm>
        </p:spPr>
        <p:txBody>
          <a:bodyPr>
            <a:noAutofit/>
          </a:bodyPr>
          <a:lstStyle/>
          <a:p>
            <a:r>
              <a:rPr lang="en-US" sz="3200" b="1" dirty="0"/>
              <a:t>U-Pb Isotope Dating of Monazite from the Sierra Estrella Mountains of Arizona: Evidence for ca. 1.4 Billion Year Old Metamorphism and Deformation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CB1EEE-DDDC-4150-915B-F0CC6EDCE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5579" y="3509963"/>
            <a:ext cx="10100841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Valerie Justice</a:t>
            </a:r>
            <a:r>
              <a:rPr lang="en-US" baseline="30000" dirty="0"/>
              <a:t>1</a:t>
            </a:r>
            <a:r>
              <a:rPr lang="en-US" dirty="0"/>
              <a:t>, Christopher Daniel</a:t>
            </a:r>
            <a:r>
              <a:rPr lang="en-US" baseline="30000" dirty="0"/>
              <a:t>1</a:t>
            </a:r>
            <a:r>
              <a:rPr lang="en-US" dirty="0"/>
              <a:t>, and Chris McFarlane</a:t>
            </a:r>
            <a:r>
              <a:rPr lang="en-US" baseline="30000" dirty="0"/>
              <a:t>2</a:t>
            </a:r>
            <a:endParaRPr lang="en-US" dirty="0"/>
          </a:p>
          <a:p>
            <a:br>
              <a:rPr lang="en-US" dirty="0"/>
            </a:br>
            <a:r>
              <a:rPr lang="en-US" baseline="30000" dirty="0"/>
              <a:t>1</a:t>
            </a:r>
            <a:r>
              <a:rPr lang="en-US" dirty="0"/>
              <a:t>Department of Geology &amp; Environmental Geosciences, Bucknell University, USA</a:t>
            </a:r>
          </a:p>
          <a:p>
            <a:r>
              <a:rPr lang="en-US" baseline="30000" dirty="0"/>
              <a:t>2</a:t>
            </a:r>
            <a:r>
              <a:rPr lang="en-US" dirty="0"/>
              <a:t>Department of Earth Sciences, University of New Brunswick, Canada</a:t>
            </a:r>
          </a:p>
        </p:txBody>
      </p:sp>
    </p:spTree>
    <p:extLst>
      <p:ext uri="{BB962C8B-B14F-4D97-AF65-F5344CB8AC3E}">
        <p14:creationId xmlns:p14="http://schemas.microsoft.com/office/powerpoint/2010/main" val="3143362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3FF9-DBE3-4964-B749-53BF3E75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2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CD20-07 Bb Concordia Age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DACF9-6F3B-4F83-BD14-08E5E664E8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2" t="6074" r="15237" b="13011"/>
          <a:stretch/>
        </p:blipFill>
        <p:spPr>
          <a:xfrm>
            <a:off x="6148270" y="1534171"/>
            <a:ext cx="6047143" cy="4859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A7194C-74C7-3446-89CB-4915A286D4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62" t="5573" r="15018" b="13656"/>
          <a:stretch/>
        </p:blipFill>
        <p:spPr>
          <a:xfrm>
            <a:off x="18929" y="1534170"/>
            <a:ext cx="6077071" cy="48617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E78F88-12E7-4744-A590-AC0D46A44A42}"/>
              </a:ext>
            </a:extLst>
          </p:cNvPr>
          <p:cNvSpPr/>
          <p:nvPr/>
        </p:nvSpPr>
        <p:spPr>
          <a:xfrm>
            <a:off x="9458443" y="4497907"/>
            <a:ext cx="2524291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Concordia Age = 1.410 ± 0.004 </a:t>
            </a:r>
            <a:r>
              <a:rPr lang="en-US" dirty="0" err="1"/>
              <a:t>b.y.o.</a:t>
            </a:r>
            <a:endParaRPr lang="en-US" dirty="0"/>
          </a:p>
          <a:p>
            <a:r>
              <a:rPr lang="en-US" dirty="0"/>
              <a:t>MSWD = 0.25</a:t>
            </a:r>
          </a:p>
        </p:txBody>
      </p:sp>
    </p:spTree>
    <p:extLst>
      <p:ext uri="{BB962C8B-B14F-4D97-AF65-F5344CB8AC3E}">
        <p14:creationId xmlns:p14="http://schemas.microsoft.com/office/powerpoint/2010/main" val="3025997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DDBB6-70EC-419E-A9BA-CD8B56978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93" y="9466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CD20-09 Concordia Age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6A17C-C764-4BC7-A372-65FAC70A0B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8" t="5695" r="15788" b="13567"/>
          <a:stretch/>
        </p:blipFill>
        <p:spPr>
          <a:xfrm>
            <a:off x="6123146" y="1269242"/>
            <a:ext cx="5900531" cy="48313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87EB2-5D9C-854C-B560-40A0C1700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76" t="4989" r="14289" b="13439"/>
          <a:stretch/>
        </p:blipFill>
        <p:spPr>
          <a:xfrm>
            <a:off x="0" y="1269242"/>
            <a:ext cx="6013609" cy="48313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B1D49F-8E2A-3848-B79E-D4322B3A2B1A}"/>
              </a:ext>
            </a:extLst>
          </p:cNvPr>
          <p:cNvSpPr/>
          <p:nvPr/>
        </p:nvSpPr>
        <p:spPr>
          <a:xfrm>
            <a:off x="9339618" y="4610837"/>
            <a:ext cx="2520287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Concordia Age = 1.410 ± 0.01 </a:t>
            </a:r>
            <a:r>
              <a:rPr lang="en-US" dirty="0" err="1"/>
              <a:t>b.y.o.</a:t>
            </a:r>
            <a:endParaRPr lang="en-US" dirty="0"/>
          </a:p>
          <a:p>
            <a:r>
              <a:rPr lang="en-US" dirty="0"/>
              <a:t>MSWD = 0.74</a:t>
            </a:r>
          </a:p>
        </p:txBody>
      </p:sp>
    </p:spTree>
    <p:extLst>
      <p:ext uri="{BB962C8B-B14F-4D97-AF65-F5344CB8AC3E}">
        <p14:creationId xmlns:p14="http://schemas.microsoft.com/office/powerpoint/2010/main" val="3401701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F5EC1-9001-4B0C-AF22-0C03609AA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8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CD20-14b Concordia Age 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602E1-397F-4D59-9FE0-9B214EA6B7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92" t="5250" r="14301" b="13026"/>
          <a:stretch/>
        </p:blipFill>
        <p:spPr>
          <a:xfrm>
            <a:off x="6096000" y="1419367"/>
            <a:ext cx="6075048" cy="4883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AB1BC3-40C7-2B4A-9310-72116C19CB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03" t="4664" r="15214" b="12139"/>
          <a:stretch/>
        </p:blipFill>
        <p:spPr>
          <a:xfrm>
            <a:off x="1" y="1419367"/>
            <a:ext cx="5923128" cy="48833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0A4E41-0B3B-2C43-A6D1-372DC38E54A3}"/>
              </a:ext>
            </a:extLst>
          </p:cNvPr>
          <p:cNvSpPr/>
          <p:nvPr/>
        </p:nvSpPr>
        <p:spPr>
          <a:xfrm>
            <a:off x="9476095" y="4784509"/>
            <a:ext cx="2465696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Concordia Age = 1.420 ± 0.006 </a:t>
            </a:r>
            <a:r>
              <a:rPr lang="en-US" dirty="0" err="1"/>
              <a:t>b.y.o.</a:t>
            </a:r>
            <a:endParaRPr lang="en-US" dirty="0"/>
          </a:p>
          <a:p>
            <a:r>
              <a:rPr lang="en-US" dirty="0"/>
              <a:t>MSWD = 0.083</a:t>
            </a:r>
          </a:p>
        </p:txBody>
      </p:sp>
    </p:spTree>
    <p:extLst>
      <p:ext uri="{BB962C8B-B14F-4D97-AF65-F5344CB8AC3E}">
        <p14:creationId xmlns:p14="http://schemas.microsoft.com/office/powerpoint/2010/main" val="319904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FF11A-74AF-3243-9C2F-415666941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3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72B7-58BD-6B4B-A9B6-D95B9EA6D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956" y="1590527"/>
            <a:ext cx="4275968" cy="4351338"/>
          </a:xfrm>
        </p:spPr>
        <p:txBody>
          <a:bodyPr/>
          <a:lstStyle/>
          <a:p>
            <a:r>
              <a:rPr lang="en-US" sz="2400" dirty="0"/>
              <a:t>Metamorphic monazite ages</a:t>
            </a:r>
          </a:p>
          <a:p>
            <a:pPr lvl="1"/>
            <a:r>
              <a:rPr lang="en-US" dirty="0"/>
              <a:t>1.400 ± 0.005 </a:t>
            </a:r>
            <a:r>
              <a:rPr lang="en-US" dirty="0" err="1"/>
              <a:t>b.y.o.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1.410 ± 0.004 </a:t>
            </a:r>
            <a:r>
              <a:rPr lang="en-US" dirty="0" err="1"/>
              <a:t>b.y.o.</a:t>
            </a:r>
            <a:endParaRPr lang="en-US" dirty="0"/>
          </a:p>
          <a:p>
            <a:pPr lvl="1"/>
            <a:r>
              <a:rPr lang="en-US" dirty="0"/>
              <a:t>1.410 ± 0.01 </a:t>
            </a:r>
            <a:r>
              <a:rPr lang="en-US" dirty="0" err="1"/>
              <a:t>b.y.o.</a:t>
            </a:r>
            <a:endParaRPr lang="en-US" dirty="0"/>
          </a:p>
          <a:p>
            <a:pPr lvl="1"/>
            <a:r>
              <a:rPr lang="en-US" dirty="0"/>
              <a:t>1.420 ± 0.006 </a:t>
            </a:r>
            <a:r>
              <a:rPr lang="en-US" dirty="0" err="1"/>
              <a:t>b.y.o.</a:t>
            </a:r>
            <a:endParaRPr lang="en-US" dirty="0"/>
          </a:p>
          <a:p>
            <a:r>
              <a:rPr lang="en-US" sz="2400" dirty="0"/>
              <a:t>Metamorphism in the Sierra Estrella fits within the time frame of the Picuris Orogeny (1.45 - 1.4 </a:t>
            </a:r>
            <a:r>
              <a:rPr lang="en-US" sz="2400" dirty="0" err="1"/>
              <a:t>byo</a:t>
            </a:r>
            <a:r>
              <a:rPr lang="en-US" sz="2400" dirty="0"/>
              <a:t>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EC8F65-0295-4CB7-8D40-ADA708F91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28" y="134002"/>
            <a:ext cx="7967716" cy="65830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643875-562F-2D45-AECA-5554351B6997}"/>
              </a:ext>
            </a:extLst>
          </p:cNvPr>
          <p:cNvSpPr/>
          <p:nvPr/>
        </p:nvSpPr>
        <p:spPr>
          <a:xfrm rot="19646925">
            <a:off x="7202977" y="3051664"/>
            <a:ext cx="1224076" cy="332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5DF6B6-24D6-A649-A4C4-D86F1D180BAD}"/>
              </a:ext>
            </a:extLst>
          </p:cNvPr>
          <p:cNvSpPr/>
          <p:nvPr/>
        </p:nvSpPr>
        <p:spPr>
          <a:xfrm rot="1763249">
            <a:off x="9558491" y="1022557"/>
            <a:ext cx="395785" cy="1135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06279B-2A3D-354E-BCC4-57F6F0ADBB92}"/>
              </a:ext>
            </a:extLst>
          </p:cNvPr>
          <p:cNvSpPr/>
          <p:nvPr/>
        </p:nvSpPr>
        <p:spPr>
          <a:xfrm>
            <a:off x="8011063" y="6281113"/>
            <a:ext cx="405098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Modified from </a:t>
            </a:r>
            <a:r>
              <a:rPr lang="en-US" sz="1600" dirty="0" err="1"/>
              <a:t>Whitmeyer</a:t>
            </a:r>
            <a:r>
              <a:rPr lang="en-US" sz="1600" dirty="0"/>
              <a:t> and </a:t>
            </a:r>
            <a:r>
              <a:rPr lang="en-US" sz="1600" dirty="0" err="1"/>
              <a:t>Karlstrom</a:t>
            </a:r>
            <a:r>
              <a:rPr lang="en-US" sz="1600" dirty="0"/>
              <a:t> 2007</a:t>
            </a:r>
          </a:p>
        </p:txBody>
      </p:sp>
    </p:spTree>
    <p:extLst>
      <p:ext uri="{BB962C8B-B14F-4D97-AF65-F5344CB8AC3E}">
        <p14:creationId xmlns:p14="http://schemas.microsoft.com/office/powerpoint/2010/main" val="3752192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082F9A-C32E-D943-BC6C-AB0CC6A78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531" y="0"/>
            <a:ext cx="8312543" cy="68679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D88410-56E8-3643-9D89-141F7FE71C8F}"/>
              </a:ext>
            </a:extLst>
          </p:cNvPr>
          <p:cNvSpPr txBox="1"/>
          <p:nvPr/>
        </p:nvSpPr>
        <p:spPr>
          <a:xfrm>
            <a:off x="303981" y="252304"/>
            <a:ext cx="28069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Importance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4AFDE3-D199-4B41-A844-DC3499B03F1E}"/>
              </a:ext>
            </a:extLst>
          </p:cNvPr>
          <p:cNvSpPr/>
          <p:nvPr/>
        </p:nvSpPr>
        <p:spPr>
          <a:xfrm>
            <a:off x="4312694" y="559558"/>
            <a:ext cx="3096574" cy="19897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9FD7065-42A8-2E46-9A94-2C3DEC5937DE}"/>
              </a:ext>
            </a:extLst>
          </p:cNvPr>
          <p:cNvSpPr/>
          <p:nvPr/>
        </p:nvSpPr>
        <p:spPr>
          <a:xfrm>
            <a:off x="4441561" y="1993902"/>
            <a:ext cx="672483" cy="436728"/>
          </a:xfrm>
          <a:prstGeom prst="rect">
            <a:avLst/>
          </a:prstGeom>
          <a:solidFill>
            <a:srgbClr val="E417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5106C2-CF94-3541-81DB-B71809B55BA8}"/>
              </a:ext>
            </a:extLst>
          </p:cNvPr>
          <p:cNvSpPr txBox="1"/>
          <p:nvPr/>
        </p:nvSpPr>
        <p:spPr>
          <a:xfrm>
            <a:off x="5173306" y="2082504"/>
            <a:ext cx="1972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1.48 - 1.35 granite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198977-9CA4-E64A-96A4-8688491B5A2D}"/>
              </a:ext>
            </a:extLst>
          </p:cNvPr>
          <p:cNvSpPr/>
          <p:nvPr/>
        </p:nvSpPr>
        <p:spPr>
          <a:xfrm>
            <a:off x="4449452" y="1346099"/>
            <a:ext cx="672483" cy="436728"/>
          </a:xfrm>
          <a:prstGeom prst="rect">
            <a:avLst/>
          </a:prstGeom>
          <a:solidFill>
            <a:srgbClr val="A0A0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78524D-F25C-3D47-ADDD-51C2F2C0EFF2}"/>
              </a:ext>
            </a:extLst>
          </p:cNvPr>
          <p:cNvSpPr txBox="1"/>
          <p:nvPr/>
        </p:nvSpPr>
        <p:spPr>
          <a:xfrm>
            <a:off x="5173306" y="1451924"/>
            <a:ext cx="223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1.55 - 1.35 Ga crust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1E8C50-EC6B-CB42-AEE7-067E879F8B70}"/>
              </a:ext>
            </a:extLst>
          </p:cNvPr>
          <p:cNvSpPr txBox="1"/>
          <p:nvPr/>
        </p:nvSpPr>
        <p:spPr>
          <a:xfrm>
            <a:off x="5173306" y="781729"/>
            <a:ext cx="2115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1.8 – 1.55 Ga crust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2D9C304-761F-034C-B8AC-CDC1C2618130}"/>
              </a:ext>
            </a:extLst>
          </p:cNvPr>
          <p:cNvSpPr/>
          <p:nvPr/>
        </p:nvSpPr>
        <p:spPr>
          <a:xfrm>
            <a:off x="4449453" y="710064"/>
            <a:ext cx="672483" cy="436728"/>
          </a:xfrm>
          <a:prstGeom prst="rect">
            <a:avLst/>
          </a:prstGeom>
          <a:solidFill>
            <a:srgbClr val="CBCC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726C7-5ED3-6745-B974-AA6B9AA79423}"/>
              </a:ext>
            </a:extLst>
          </p:cNvPr>
          <p:cNvSpPr txBox="1"/>
          <p:nvPr/>
        </p:nvSpPr>
        <p:spPr>
          <a:xfrm>
            <a:off x="8239481" y="6437910"/>
            <a:ext cx="357059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Modified from </a:t>
            </a:r>
            <a:r>
              <a:rPr lang="en-US" sz="1400" dirty="0" err="1"/>
              <a:t>Whitmeyer</a:t>
            </a:r>
            <a:r>
              <a:rPr lang="en-US" sz="1400" dirty="0"/>
              <a:t> and </a:t>
            </a:r>
            <a:r>
              <a:rPr lang="en-US" sz="1400" dirty="0" err="1"/>
              <a:t>Karlstrom</a:t>
            </a:r>
            <a:r>
              <a:rPr lang="en-US" sz="1400" dirty="0"/>
              <a:t> 2007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D565E6-4728-DB4E-A176-326F88A36F38}"/>
              </a:ext>
            </a:extLst>
          </p:cNvPr>
          <p:cNvSpPr/>
          <p:nvPr/>
        </p:nvSpPr>
        <p:spPr>
          <a:xfrm rot="1763249">
            <a:off x="9430603" y="1061410"/>
            <a:ext cx="395785" cy="892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C9F9E5-6BFE-8A47-9B55-8FBA33D67B5F}"/>
              </a:ext>
            </a:extLst>
          </p:cNvPr>
          <p:cNvSpPr/>
          <p:nvPr/>
        </p:nvSpPr>
        <p:spPr>
          <a:xfrm rot="19646925">
            <a:off x="7146246" y="2988860"/>
            <a:ext cx="1015115" cy="300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65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CECBA-BA83-1D4B-B612-CAD74BFB7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3367"/>
            <a:ext cx="10515600" cy="1325563"/>
          </a:xfrm>
        </p:spPr>
        <p:txBody>
          <a:bodyPr/>
          <a:lstStyle/>
          <a:p>
            <a:r>
              <a:rPr lang="en-US" dirty="0"/>
              <a:t>Area of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DF7FF-FEC6-A54D-924D-2E1E7A706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13570C-FACE-2345-9CD4-A1168EF77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9" y="687916"/>
            <a:ext cx="5165715" cy="61087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40F85C-B54B-8D45-976E-BBA62B8D2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46" y="0"/>
            <a:ext cx="5299365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B7401E9-2389-4284-A749-318C70BF24C2}"/>
              </a:ext>
            </a:extLst>
          </p:cNvPr>
          <p:cNvSpPr/>
          <p:nvPr/>
        </p:nvSpPr>
        <p:spPr>
          <a:xfrm>
            <a:off x="7759627" y="681036"/>
            <a:ext cx="136381" cy="1363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4560BA5-8FC6-4D9C-8313-18BE51D33E95}"/>
              </a:ext>
            </a:extLst>
          </p:cNvPr>
          <p:cNvSpPr/>
          <p:nvPr/>
        </p:nvSpPr>
        <p:spPr>
          <a:xfrm>
            <a:off x="7080754" y="980750"/>
            <a:ext cx="136381" cy="1363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1A187B3-956A-438E-A435-A421CD964823}"/>
              </a:ext>
            </a:extLst>
          </p:cNvPr>
          <p:cNvSpPr/>
          <p:nvPr/>
        </p:nvSpPr>
        <p:spPr>
          <a:xfrm>
            <a:off x="8951118" y="3933103"/>
            <a:ext cx="136381" cy="1363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5FE697A-9120-404B-81A8-6DFD23BFC722}"/>
              </a:ext>
            </a:extLst>
          </p:cNvPr>
          <p:cNvSpPr/>
          <p:nvPr/>
        </p:nvSpPr>
        <p:spPr>
          <a:xfrm>
            <a:off x="9133404" y="3865993"/>
            <a:ext cx="136381" cy="1363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83E41D-F138-4D26-9AEF-4A4CFE007A9D}"/>
              </a:ext>
            </a:extLst>
          </p:cNvPr>
          <p:cNvSpPr txBox="1"/>
          <p:nvPr/>
        </p:nvSpPr>
        <p:spPr>
          <a:xfrm>
            <a:off x="7885892" y="55566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CD20-03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277B45-F6F4-4A04-BAC1-D9EC2F0EAB53}"/>
              </a:ext>
            </a:extLst>
          </p:cNvPr>
          <p:cNvSpPr txBox="1"/>
          <p:nvPr/>
        </p:nvSpPr>
        <p:spPr>
          <a:xfrm>
            <a:off x="6393183" y="632751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CD20-07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82D410-043C-4911-B82D-BF7E15B31B68}"/>
              </a:ext>
            </a:extLst>
          </p:cNvPr>
          <p:cNvSpPr txBox="1"/>
          <p:nvPr/>
        </p:nvSpPr>
        <p:spPr>
          <a:xfrm>
            <a:off x="8079361" y="4034627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CD20-09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D2B89-F77A-43CA-B213-034033978E7E}"/>
              </a:ext>
            </a:extLst>
          </p:cNvPr>
          <p:cNvSpPr txBox="1"/>
          <p:nvPr/>
        </p:nvSpPr>
        <p:spPr>
          <a:xfrm>
            <a:off x="9279040" y="3742290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CD20-14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519E03-5A53-DE40-9ECD-46435933D774}"/>
              </a:ext>
            </a:extLst>
          </p:cNvPr>
          <p:cNvSpPr txBox="1"/>
          <p:nvPr/>
        </p:nvSpPr>
        <p:spPr>
          <a:xfrm>
            <a:off x="7282283" y="218537"/>
            <a:ext cx="25835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Sierra Estrella Mountains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5717B-3393-AF42-9622-692E6EE76F3E}"/>
              </a:ext>
            </a:extLst>
          </p:cNvPr>
          <p:cNvSpPr txBox="1"/>
          <p:nvPr/>
        </p:nvSpPr>
        <p:spPr>
          <a:xfrm>
            <a:off x="779489" y="6194425"/>
            <a:ext cx="24550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err="1"/>
              <a:t>Whitmeyer</a:t>
            </a:r>
            <a:r>
              <a:rPr lang="en-US" sz="800" dirty="0"/>
              <a:t>, Steven J., and Karl E. </a:t>
            </a:r>
            <a:r>
              <a:rPr lang="en-US" sz="800" dirty="0" err="1"/>
              <a:t>Karlstrom</a:t>
            </a:r>
            <a:r>
              <a:rPr lang="en-US" sz="800" dirty="0"/>
              <a:t>. “Tectonic Model for the Proterozoic Growth of North America.” </a:t>
            </a:r>
            <a:r>
              <a:rPr lang="en-US" sz="800" i="1" dirty="0"/>
              <a:t>Geosphere</a:t>
            </a:r>
            <a:r>
              <a:rPr lang="en-US" sz="800" dirty="0"/>
              <a:t>, vol. 3, no. 4, Aug. 2007, pp. 220–59. </a:t>
            </a:r>
            <a:r>
              <a:rPr lang="en-US" sz="800" i="1" dirty="0" err="1"/>
              <a:t>Silverchair</a:t>
            </a:r>
            <a:r>
              <a:rPr lang="en-US" sz="800" dirty="0"/>
              <a:t>, doi:</a:t>
            </a:r>
            <a:r>
              <a:rPr lang="en-US" sz="800" dirty="0">
                <a:hlinkClick r:id="rId5"/>
              </a:rPr>
              <a:t>10.1130/GES00055.1</a:t>
            </a:r>
            <a:r>
              <a:rPr lang="en-US" sz="800" dirty="0"/>
              <a:t>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9A552F-91CF-354C-B038-84B965B9AEB2}"/>
              </a:ext>
            </a:extLst>
          </p:cNvPr>
          <p:cNvSpPr/>
          <p:nvPr/>
        </p:nvSpPr>
        <p:spPr>
          <a:xfrm>
            <a:off x="8079361" y="5786686"/>
            <a:ext cx="298015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E.B. </a:t>
            </a:r>
            <a:r>
              <a:rPr lang="en-US" sz="900" dirty="0" err="1">
                <a:solidFill>
                  <a:srgbClr val="000000"/>
                </a:solidFill>
                <a:latin typeface="Calibri" panose="020F0502020204030204" pitchFamily="34" charset="0"/>
              </a:rPr>
              <a:t>Melchiorre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. </a:t>
            </a:r>
            <a:r>
              <a:rPr lang="en-US" sz="900" i="1" dirty="0">
                <a:solidFill>
                  <a:srgbClr val="000000"/>
                </a:solidFill>
                <a:latin typeface="Calibri" panose="020F0502020204030204" pitchFamily="34" charset="0"/>
              </a:rPr>
              <a:t>Geology and Mineral Resources of the Sierra Estrella, Maricopa County, Arizona | AZGS Document Repository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. 1992, </a:t>
            </a:r>
            <a:r>
              <a:rPr lang="en-US" sz="900" dirty="0">
                <a:solidFill>
                  <a:srgbClr val="1155CC"/>
                </a:solidFill>
                <a:latin typeface="Calibri" panose="020F0502020204030204" pitchFamily="34" charset="0"/>
                <a:hlinkClick r:id="rId6"/>
              </a:rPr>
              <a:t>http://repository.azgs.az.gov/uri_gin/azgs/dlio/448</a:t>
            </a:r>
            <a:r>
              <a:rPr lang="en-US" sz="9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58012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75BE2C9-133C-0A42-A703-0CA946BF6A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20157"/>
          <a:stretch/>
        </p:blipFill>
        <p:spPr>
          <a:xfrm>
            <a:off x="6199107" y="157766"/>
            <a:ext cx="5629286" cy="66390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6E0F34-66EC-C549-9FB7-BA577F0D503A}"/>
              </a:ext>
            </a:extLst>
          </p:cNvPr>
          <p:cNvSpPr txBox="1"/>
          <p:nvPr/>
        </p:nvSpPr>
        <p:spPr>
          <a:xfrm>
            <a:off x="8519063" y="391242"/>
            <a:ext cx="16161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CD20-09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FD4167-D736-6D49-9AC1-60DD6EE7D7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b="1597"/>
          <a:stretch/>
        </p:blipFill>
        <p:spPr>
          <a:xfrm>
            <a:off x="765353" y="157766"/>
            <a:ext cx="5227542" cy="66297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0D9159-6339-3A49-99F6-843AFAA208B2}"/>
              </a:ext>
            </a:extLst>
          </p:cNvPr>
          <p:cNvSpPr txBox="1"/>
          <p:nvPr/>
        </p:nvSpPr>
        <p:spPr>
          <a:xfrm>
            <a:off x="2660017" y="413994"/>
            <a:ext cx="14382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CD20-03</a:t>
            </a:r>
          </a:p>
        </p:txBody>
      </p:sp>
    </p:spTree>
    <p:extLst>
      <p:ext uri="{BB962C8B-B14F-4D97-AF65-F5344CB8AC3E}">
        <p14:creationId xmlns:p14="http://schemas.microsoft.com/office/powerpoint/2010/main" val="31345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D77F-DFD3-43D1-8FAE-900BCC110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562" y="-297657"/>
            <a:ext cx="10515600" cy="1325563"/>
          </a:xfrm>
        </p:spPr>
        <p:txBody>
          <a:bodyPr/>
          <a:lstStyle/>
          <a:p>
            <a:r>
              <a:rPr lang="en-US" dirty="0"/>
              <a:t>Monazite Map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369612-5D59-3D4C-B6C1-D0D4CF97C8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4" y="601186"/>
            <a:ext cx="11694672" cy="6256814"/>
          </a:xfrm>
        </p:spPr>
      </p:pic>
    </p:spTree>
    <p:extLst>
      <p:ext uri="{BB962C8B-B14F-4D97-AF65-F5344CB8AC3E}">
        <p14:creationId xmlns:p14="http://schemas.microsoft.com/office/powerpoint/2010/main" val="2831350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1A21FE-1800-2B4A-AB9A-D6D659168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8" y="1368859"/>
            <a:ext cx="5795180" cy="5336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3085E-5CC4-B549-A667-B9B2C9692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894" y="1368859"/>
            <a:ext cx="5795182" cy="53368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E7B797-DB02-8545-BF4C-9CD757C23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60" y="152250"/>
            <a:ext cx="9725736" cy="549274"/>
          </a:xfrm>
          <a:noFill/>
        </p:spPr>
        <p:txBody>
          <a:bodyPr>
            <a:noAutofit/>
          </a:bodyPr>
          <a:lstStyle/>
          <a:p>
            <a:pPr algn="ctr"/>
            <a:r>
              <a:rPr lang="en-US" sz="2400" dirty="0"/>
              <a:t>Backscatter-Electron (BSE) Images of Northern Monazite Samples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80A8C9-BD18-E04B-8587-4DE125DA2826}"/>
              </a:ext>
            </a:extLst>
          </p:cNvPr>
          <p:cNvSpPr txBox="1"/>
          <p:nvPr/>
        </p:nvSpPr>
        <p:spPr>
          <a:xfrm>
            <a:off x="2413030" y="922004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CD20-03Ba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EB63C9-0571-9E4E-B4A8-7081C1545DE4}"/>
              </a:ext>
            </a:extLst>
          </p:cNvPr>
          <p:cNvSpPr txBox="1"/>
          <p:nvPr/>
        </p:nvSpPr>
        <p:spPr>
          <a:xfrm>
            <a:off x="8455367" y="922004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CD20-07Bb</a:t>
            </a:r>
          </a:p>
        </p:txBody>
      </p:sp>
    </p:spTree>
    <p:extLst>
      <p:ext uri="{BB962C8B-B14F-4D97-AF65-F5344CB8AC3E}">
        <p14:creationId xmlns:p14="http://schemas.microsoft.com/office/powerpoint/2010/main" val="307991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0EF84-E372-4A42-B079-185C6171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33261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Backscatter-Electron (BSE) Images of Southern Monazite Samples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CA51B-A66E-104C-B41A-C8FC4AFD6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FD3DBA-FA10-1F4A-8F74-0336C611C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4" y="1400507"/>
            <a:ext cx="5802574" cy="53436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D46B56-1BEB-794A-BCCE-A1455130B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634" y="1400504"/>
            <a:ext cx="5802574" cy="5343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888898-90A5-814F-B1B9-CC0325228372}"/>
              </a:ext>
            </a:extLst>
          </p:cNvPr>
          <p:cNvSpPr txBox="1"/>
          <p:nvPr/>
        </p:nvSpPr>
        <p:spPr>
          <a:xfrm>
            <a:off x="2595394" y="93221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CD20-09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AA744A-2C9F-8143-B446-54B075F8F205}"/>
              </a:ext>
            </a:extLst>
          </p:cNvPr>
          <p:cNvSpPr txBox="1"/>
          <p:nvPr/>
        </p:nvSpPr>
        <p:spPr>
          <a:xfrm>
            <a:off x="8607235" y="960111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CD20-14b</a:t>
            </a:r>
          </a:p>
        </p:txBody>
      </p:sp>
    </p:spTree>
    <p:extLst>
      <p:ext uri="{BB962C8B-B14F-4D97-AF65-F5344CB8AC3E}">
        <p14:creationId xmlns:p14="http://schemas.microsoft.com/office/powerpoint/2010/main" val="346259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278B30-B97A-F545-8D99-37EAA1B4C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003" y="4502066"/>
            <a:ext cx="7108684" cy="23174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4B156D-96F7-3C43-A6D5-2C80CF12B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76" y="52778"/>
            <a:ext cx="6192909" cy="4372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B7B878-954E-9349-BDEE-285D9E56A820}"/>
              </a:ext>
            </a:extLst>
          </p:cNvPr>
          <p:cNvSpPr txBox="1"/>
          <p:nvPr/>
        </p:nvSpPr>
        <p:spPr>
          <a:xfrm>
            <a:off x="202615" y="2967335"/>
            <a:ext cx="5575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LA-ICP-MS</a:t>
            </a:r>
          </a:p>
          <a:p>
            <a:r>
              <a:rPr lang="en-US" dirty="0"/>
              <a:t>Laser Ablation-Inductively Coupled Plasma-Mass Spectrometry </a:t>
            </a:r>
          </a:p>
        </p:txBody>
      </p:sp>
    </p:spTree>
    <p:extLst>
      <p:ext uri="{BB962C8B-B14F-4D97-AF65-F5344CB8AC3E}">
        <p14:creationId xmlns:p14="http://schemas.microsoft.com/office/powerpoint/2010/main" val="2363946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11755-EECE-4484-958E-B0755EC7B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43" y="230283"/>
            <a:ext cx="10515600" cy="112084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CD20-03 Ba Concordia Age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F30DE2-F28F-48F2-88F2-0915A0AE17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6" t="6224" r="15505" b="13039"/>
          <a:stretch/>
        </p:blipFill>
        <p:spPr>
          <a:xfrm>
            <a:off x="6166543" y="1514902"/>
            <a:ext cx="6025457" cy="4899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52722-0677-884A-989E-C19673892C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84" t="5155" r="14959" b="12884"/>
          <a:stretch/>
        </p:blipFill>
        <p:spPr>
          <a:xfrm>
            <a:off x="0" y="1514902"/>
            <a:ext cx="6071531" cy="4899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B49BE2-3B1E-7E48-A9BA-4EA21EA4E341}"/>
              </a:ext>
            </a:extLst>
          </p:cNvPr>
          <p:cNvSpPr txBox="1"/>
          <p:nvPr/>
        </p:nvSpPr>
        <p:spPr>
          <a:xfrm>
            <a:off x="9608023" y="4881433"/>
            <a:ext cx="244294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Concordia Age = 1.400 ± .005 </a:t>
            </a:r>
            <a:r>
              <a:rPr lang="en-US" dirty="0" err="1"/>
              <a:t>b.y.o.</a:t>
            </a:r>
            <a:endParaRPr lang="en-US" dirty="0"/>
          </a:p>
          <a:p>
            <a:r>
              <a:rPr lang="en-US" dirty="0"/>
              <a:t>MSWD = 0.13 </a:t>
            </a:r>
          </a:p>
        </p:txBody>
      </p:sp>
    </p:spTree>
    <p:extLst>
      <p:ext uri="{BB962C8B-B14F-4D97-AF65-F5344CB8AC3E}">
        <p14:creationId xmlns:p14="http://schemas.microsoft.com/office/powerpoint/2010/main" val="2931646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9606</TotalTime>
  <Words>371</Words>
  <Application>Microsoft Macintosh PowerPoint</Application>
  <PresentationFormat>Widescreen</PresentationFormat>
  <Paragraphs>61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U-Pb Isotope Dating of Monazite from the Sierra Estrella Mountains of Arizona: Evidence for ca. 1.4 Billion Year Old Metamorphism and Deformation</vt:lpstr>
      <vt:lpstr>PowerPoint Presentation</vt:lpstr>
      <vt:lpstr>Area of Study</vt:lpstr>
      <vt:lpstr>PowerPoint Presentation</vt:lpstr>
      <vt:lpstr>Monazite Map</vt:lpstr>
      <vt:lpstr>Backscatter-Electron (BSE) Images of Northern Monazite Samples</vt:lpstr>
      <vt:lpstr>Backscatter-Electron (BSE) Images of Southern Monazite Samples</vt:lpstr>
      <vt:lpstr>PowerPoint Presentation</vt:lpstr>
      <vt:lpstr>CD20-03 Ba Concordia Age Results</vt:lpstr>
      <vt:lpstr>CD20-07 Bb Concordia Age Results</vt:lpstr>
      <vt:lpstr>CD20-09 Concordia Age Results</vt:lpstr>
      <vt:lpstr>CD20-14b Concordia Age Results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Valerie  Justice</dc:creator>
  <cp:lastModifiedBy>Valerie Justice</cp:lastModifiedBy>
  <cp:revision>40</cp:revision>
  <dcterms:created xsi:type="dcterms:W3CDTF">2021-03-12T18:33:33Z</dcterms:created>
  <dcterms:modified xsi:type="dcterms:W3CDTF">2021-04-10T18:55:27Z</dcterms:modified>
</cp:coreProperties>
</file>