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93" r:id="rId16"/>
    <p:sldId id="279" r:id="rId17"/>
    <p:sldId id="287" r:id="rId18"/>
    <p:sldId id="288" r:id="rId19"/>
    <p:sldId id="299" r:id="rId20"/>
    <p:sldId id="264" r:id="rId21"/>
    <p:sldId id="263" r:id="rId22"/>
    <p:sldId id="280" r:id="rId23"/>
    <p:sldId id="281" r:id="rId24"/>
    <p:sldId id="284" r:id="rId25"/>
    <p:sldId id="285" r:id="rId26"/>
    <p:sldId id="294" r:id="rId27"/>
    <p:sldId id="295" r:id="rId28"/>
    <p:sldId id="296" r:id="rId29"/>
    <p:sldId id="297" r:id="rId30"/>
    <p:sldId id="29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y P Mineart" initials="KPM" lastIdx="16" clrIdx="0">
    <p:extLst/>
  </p:cmAuthor>
  <p:cmAuthor id="2" name="Engineer" initials="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69D"/>
    <a:srgbClr val="FF7D7D"/>
    <a:srgbClr val="2B4964"/>
    <a:srgbClr val="F1C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4"/>
  </p:normalViewPr>
  <p:slideViewPr>
    <p:cSldViewPr snapToGrid="0" snapToObjects="1">
      <p:cViewPr>
        <p:scale>
          <a:sx n="102" d="100"/>
          <a:sy n="102" d="100"/>
        </p:scale>
        <p:origin x="-468" y="72"/>
      </p:cViewPr>
      <p:guideLst>
        <p:guide orient="horz" pos="1620"/>
        <p:guide pos="2880"/>
      </p:guideLst>
    </p:cSldViewPr>
  </p:slideViewPr>
  <p:outlineViewPr>
    <p:cViewPr>
      <p:scale>
        <a:sx n="1" d="2"/>
        <a:sy n="1" d="2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0461-983F-49D3-8351-11944C6FAFFD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C8D7-6114-4F91-8D96-AA77CD6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C5CCB-1F98-4207-82CE-A93B33EF7A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119F1-B10E-45C4-B2D1-8C6092710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9F1-B10E-45C4-B2D1-8C6092710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913" y="1597819"/>
            <a:ext cx="8248135" cy="1102519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94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5487"/>
            <a:ext cx="8229600" cy="2403390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27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53761"/>
            <a:ext cx="2057400" cy="339193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53761"/>
            <a:ext cx="6019800" cy="339193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0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1800" baseline="0">
                <a:latin typeface="+mn-lt"/>
              </a:defRPr>
            </a:lvl3pPr>
            <a:lvl4pPr>
              <a:defRPr sz="1600" baseline="0">
                <a:latin typeface="+mn-lt"/>
              </a:defRPr>
            </a:lvl4pPr>
            <a:lvl5pPr>
              <a:defRPr sz="1600"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10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38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307"/>
            <a:ext cx="4038600" cy="18763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9307"/>
            <a:ext cx="4038600" cy="1876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77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37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0714"/>
            <a:ext cx="4040188" cy="22839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137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0714"/>
            <a:ext cx="4041775" cy="22839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6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9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1723"/>
            <a:ext cx="3008313" cy="6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21725"/>
            <a:ext cx="5111750" cy="320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6951"/>
            <a:ext cx="3008313" cy="2465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3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723"/>
            <a:ext cx="5486400" cy="272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139" y="58286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30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71137A-30B9-4460-B0F6-30E2437F9BA0}"/>
              </a:ext>
            </a:extLst>
          </p:cNvPr>
          <p:cNvSpPr txBox="1"/>
          <p:nvPr userDrawn="1"/>
        </p:nvSpPr>
        <p:spPr>
          <a:xfrm>
            <a:off x="4188711" y="4708734"/>
            <a:ext cx="75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A3A83A-9EC7-4BD2-B63F-04BAD3639050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6892-BE8C-42F0-BA53-6C84BC49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none" spc="-1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9153144" cy="5153220"/>
          </a:xfrm>
          <a:prstGeom prst="rect">
            <a:avLst/>
          </a:prstGeom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9847" y="589396"/>
            <a:ext cx="7824306" cy="160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00" dirty="0" smtClean="0">
                <a:solidFill>
                  <a:schemeClr val="bg1"/>
                </a:solidFill>
                <a:ea typeface="Oswald" charset="0"/>
                <a:cs typeface="Oswald" charset="0"/>
              </a:rPr>
              <a:t>Establishing Independent </a:t>
            </a:r>
            <a:r>
              <a:rPr lang="en-US" b="1" spc="-100" dirty="0" err="1" smtClean="0">
                <a:solidFill>
                  <a:schemeClr val="bg1"/>
                </a:solidFill>
                <a:ea typeface="Oswald" charset="0"/>
                <a:cs typeface="Oswald" charset="0"/>
              </a:rPr>
              <a:t>Tunability</a:t>
            </a:r>
            <a:r>
              <a:rPr lang="en-US" b="1" spc="-100" dirty="0" smtClean="0">
                <a:solidFill>
                  <a:schemeClr val="bg1"/>
                </a:solidFill>
                <a:ea typeface="Oswald" charset="0"/>
                <a:cs typeface="Oswald" charset="0"/>
              </a:rPr>
              <a:t> of the Mechanical and Transport Properties of Polymer Gels</a:t>
            </a:r>
            <a:endParaRPr lang="en-US" b="1" spc="-100" dirty="0">
              <a:solidFill>
                <a:schemeClr val="bg1"/>
              </a:solidFill>
              <a:ea typeface="Oswald" charset="0"/>
              <a:cs typeface="Oswald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9847" y="2911151"/>
            <a:ext cx="7824306" cy="122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a typeface="Libre Baskerville" charset="0"/>
                <a:cs typeface="Libre Baskerville" charset="0"/>
              </a:rPr>
              <a:t>Lucas </a:t>
            </a:r>
            <a:r>
              <a:rPr lang="en-US" sz="2800" dirty="0" smtClean="0">
                <a:solidFill>
                  <a:schemeClr val="bg1"/>
                </a:solidFill>
                <a:ea typeface="Libre Baskerville" charset="0"/>
                <a:cs typeface="Libre Baskerville" charset="0"/>
              </a:rPr>
              <a:t>Rankin</a:t>
            </a:r>
            <a:endParaRPr lang="en-US" sz="2800" dirty="0">
              <a:solidFill>
                <a:schemeClr val="bg1"/>
              </a:solidFill>
              <a:ea typeface="Libre Baskerville" charset="0"/>
              <a:cs typeface="Libre Baskerville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a typeface="Libre Baskerville" charset="0"/>
                <a:cs typeface="Libre Baskerville" charset="0"/>
              </a:rPr>
              <a:t>MS Chemical Engineering ‘21</a:t>
            </a:r>
            <a:endParaRPr lang="en-US" sz="2800" dirty="0">
              <a:solidFill>
                <a:schemeClr val="bg1"/>
              </a:solidFill>
              <a:ea typeface="Libre Baskerville" charset="0"/>
              <a:cs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0"/>
            <a:ext cx="8229600" cy="857250"/>
          </a:xfrm>
        </p:spPr>
        <p:txBody>
          <a:bodyPr/>
          <a:lstStyle/>
          <a:p>
            <a:r>
              <a:rPr lang="en-US" dirty="0" smtClean="0"/>
              <a:t>Altering Solvent Viscosity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78" y="1084854"/>
            <a:ext cx="3701585" cy="30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5" y="1084854"/>
            <a:ext cx="3400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3467092"/>
            <a:ext cx="465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gel series were fabricated</a:t>
            </a:r>
          </a:p>
          <a:p>
            <a:pPr algn="ctr"/>
            <a:r>
              <a:rPr lang="en-US" dirty="0" smtClean="0"/>
              <a:t>(6.6 </a:t>
            </a:r>
            <a:r>
              <a:rPr lang="en-US" dirty="0" err="1" smtClean="0"/>
              <a:t>wt</a:t>
            </a:r>
            <a:r>
              <a:rPr lang="en-US" dirty="0" smtClean="0"/>
              <a:t>%, 11.3 </a:t>
            </a:r>
            <a:r>
              <a:rPr lang="en-US" dirty="0" err="1" smtClean="0"/>
              <a:t>wt</a:t>
            </a:r>
            <a:r>
              <a:rPr lang="en-US" dirty="0" smtClean="0"/>
              <a:t>%, and 15.6 </a:t>
            </a:r>
            <a:r>
              <a:rPr lang="en-US" dirty="0" err="1" smtClean="0"/>
              <a:t>wt</a:t>
            </a:r>
            <a:r>
              <a:rPr lang="en-US" dirty="0" smtClean="0"/>
              <a:t>% SEBS polymer)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496" y="2525300"/>
                <a:ext cx="171835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96" y="2525300"/>
                <a:ext cx="1718356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733856" y="2920489"/>
            <a:ext cx="186621" cy="285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0"/>
            <a:ext cx="8686797" cy="7557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Viscosity on Stress-Strain Behavior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7" y="865084"/>
            <a:ext cx="4034677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5770" y="1881388"/>
            <a:ext cx="263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Squalane</a:t>
            </a:r>
            <a:r>
              <a:rPr lang="en-US" dirty="0" smtClean="0"/>
              <a:t>=dotted lines</a:t>
            </a:r>
          </a:p>
          <a:p>
            <a:pPr algn="ctr"/>
            <a:r>
              <a:rPr lang="en-US" dirty="0" smtClean="0"/>
              <a:t>200 PO=dashed lines</a:t>
            </a:r>
          </a:p>
          <a:p>
            <a:pPr algn="ctr"/>
            <a:r>
              <a:rPr lang="en-US" dirty="0" smtClean="0"/>
              <a:t>380 PO=solid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9127"/>
          </a:xfrm>
        </p:spPr>
        <p:txBody>
          <a:bodyPr/>
          <a:lstStyle/>
          <a:p>
            <a:r>
              <a:rPr lang="en-US" dirty="0" smtClean="0"/>
              <a:t>Effect of Viscosity on Gel Stiffness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34" y="926973"/>
            <a:ext cx="395813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18" y="0"/>
            <a:ext cx="8500188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Viscosity on Retained Mass Profiles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3" y="960440"/>
            <a:ext cx="3990858" cy="32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66241" y="1300021"/>
            <a:ext cx="114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11.3 </a:t>
            </a:r>
            <a:r>
              <a:rPr lang="en-US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wt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%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41563" y="2126823"/>
                <a:ext cx="2581547" cy="717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63" y="2126823"/>
                <a:ext cx="2581547" cy="717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1922107" y="2091168"/>
            <a:ext cx="541175" cy="752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5614" y="2549422"/>
            <a:ext cx="242596" cy="651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74840" y="3049883"/>
            <a:ext cx="0" cy="37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34655" y="2706103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380 PO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2032" y="2210868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200 PO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17689" y="1752614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Squalane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7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441"/>
          </a:xfrm>
        </p:spPr>
        <p:txBody>
          <a:bodyPr/>
          <a:lstStyle/>
          <a:p>
            <a:r>
              <a:rPr lang="en-US" dirty="0" smtClean="0"/>
              <a:t>Gel Diffusivities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96" y="1009465"/>
            <a:ext cx="4146208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87004" cy="72778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8721" y="2339549"/>
            <a:ext cx="4204520" cy="19478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316" y="932171"/>
            <a:ext cx="3599706" cy="140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Blend triblock/</a:t>
            </a:r>
            <a:r>
              <a:rPr lang="en-US" sz="2000" dirty="0" err="1" smtClean="0"/>
              <a:t>diblock</a:t>
            </a:r>
            <a:r>
              <a:rPr lang="en-US" sz="2000" dirty="0"/>
              <a:t> </a:t>
            </a:r>
            <a:r>
              <a:rPr lang="en-US" sz="2000" dirty="0" smtClean="0"/>
              <a:t>copolymers</a:t>
            </a:r>
          </a:p>
          <a:p>
            <a:pPr lvl="1"/>
            <a:r>
              <a:rPr lang="en-US" dirty="0" smtClean="0"/>
              <a:t>Tunes mechanics, not transport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45089" y="932172"/>
            <a:ext cx="3256385" cy="129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Alter solvent viscosity</a:t>
            </a:r>
          </a:p>
          <a:p>
            <a:pPr lvl="1"/>
            <a:r>
              <a:rPr lang="en-US" dirty="0" smtClean="0"/>
              <a:t>Tunes transport, not mechanics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1591" y="2405543"/>
            <a:ext cx="3778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both approaches allows for independent property tuning!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01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0"/>
            <a:ext cx="8229600" cy="73711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2106"/>
            <a:ext cx="3900197" cy="1502230"/>
          </a:xfrm>
        </p:spPr>
        <p:txBody>
          <a:bodyPr/>
          <a:lstStyle/>
          <a:p>
            <a:r>
              <a:rPr lang="en-US" dirty="0" smtClean="0"/>
              <a:t>Dr. Kenny </a:t>
            </a:r>
            <a:r>
              <a:rPr lang="en-US" dirty="0" err="1" smtClean="0"/>
              <a:t>Mineart</a:t>
            </a:r>
            <a:endParaRPr lang="en-US" dirty="0" smtClean="0"/>
          </a:p>
          <a:p>
            <a:r>
              <a:rPr lang="en-US" dirty="0" err="1" smtClean="0"/>
              <a:t>Bucknell</a:t>
            </a:r>
            <a:r>
              <a:rPr lang="en-US" dirty="0" smtClean="0"/>
              <a:t> </a:t>
            </a:r>
            <a:r>
              <a:rPr lang="en-US" dirty="0" err="1" smtClean="0"/>
              <a:t>ChemE</a:t>
            </a:r>
            <a:r>
              <a:rPr lang="en-US" dirty="0" smtClean="0"/>
              <a:t> Dept.</a:t>
            </a:r>
          </a:p>
          <a:p>
            <a:r>
              <a:rPr lang="en-US" dirty="0" err="1" smtClean="0"/>
              <a:t>Mineart</a:t>
            </a:r>
            <a:r>
              <a:rPr lang="en-US" dirty="0" smtClean="0"/>
              <a:t> Research Group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35" y="955139"/>
            <a:ext cx="1607976" cy="16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3" y="1020453"/>
            <a:ext cx="1554480" cy="15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b="24981"/>
          <a:stretch/>
        </p:blipFill>
        <p:spPr bwMode="auto">
          <a:xfrm>
            <a:off x="4983863" y="2712919"/>
            <a:ext cx="2952750" cy="8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96" y="3665251"/>
            <a:ext cx="4285084" cy="51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5" y="0"/>
            <a:ext cx="8229600" cy="727788"/>
          </a:xfrm>
        </p:spPr>
        <p:txBody>
          <a:bodyPr/>
          <a:lstStyle/>
          <a:p>
            <a:r>
              <a:rPr lang="en-US" dirty="0" smtClean="0"/>
              <a:t>Measuring Solute Transport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7" y="1485474"/>
            <a:ext cx="3663261" cy="28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6767" y="1076034"/>
            <a:ext cx="3821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w</a:t>
            </a:r>
            <a:r>
              <a:rPr lang="en-US" sz="2000" baseline="-25000" dirty="0" err="1"/>
              <a:t>p</a:t>
            </a:r>
            <a:r>
              <a:rPr lang="en-US" sz="2000" dirty="0"/>
              <a:t> = 20 </a:t>
            </a:r>
            <a:r>
              <a:rPr lang="en-US" sz="2000" dirty="0" err="1"/>
              <a:t>wt</a:t>
            </a:r>
            <a:r>
              <a:rPr lang="en-US" sz="2000" dirty="0"/>
              <a:t>% and </a:t>
            </a:r>
            <a:r>
              <a:rPr lang="en-US" sz="2000" dirty="0" err="1"/>
              <a:t>W</a:t>
            </a:r>
            <a:r>
              <a:rPr lang="en-US" sz="2000" baseline="-25000" dirty="0" err="1"/>
              <a:t>tri</a:t>
            </a:r>
            <a:r>
              <a:rPr lang="en-US" sz="2000" dirty="0"/>
              <a:t> = 80 </a:t>
            </a:r>
            <a:r>
              <a:rPr lang="en-US" sz="2000" dirty="0" err="1"/>
              <a:t>wt</a:t>
            </a:r>
            <a:r>
              <a:rPr lang="en-US" sz="2000" dirty="0" smtClean="0"/>
              <a:t>% 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8187" y="917416"/>
            <a:ext cx="2363757" cy="3219061"/>
            <a:chOff x="425148" y="917416"/>
            <a:chExt cx="2363757" cy="3219061"/>
          </a:xfrm>
        </p:grpSpPr>
        <p:grpSp>
          <p:nvGrpSpPr>
            <p:cNvPr id="27" name="Group 26"/>
            <p:cNvGrpSpPr/>
            <p:nvPr/>
          </p:nvGrpSpPr>
          <p:grpSpPr>
            <a:xfrm>
              <a:off x="425148" y="917416"/>
              <a:ext cx="2363757" cy="3219061"/>
              <a:chOff x="425148" y="917416"/>
              <a:chExt cx="2363757" cy="3219061"/>
            </a:xfrm>
          </p:grpSpPr>
          <p:sp>
            <p:nvSpPr>
              <p:cNvPr id="3" name="Flowchart: Direct Access Storage 2"/>
              <p:cNvSpPr/>
              <p:nvPr/>
            </p:nvSpPr>
            <p:spPr>
              <a:xfrm>
                <a:off x="1413413" y="2142678"/>
                <a:ext cx="387225" cy="1542762"/>
              </a:xfrm>
              <a:prstGeom prst="flowChartMagneticDrum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25148" y="917416"/>
                <a:ext cx="2363757" cy="3219061"/>
                <a:chOff x="387824" y="880092"/>
                <a:chExt cx="2363757" cy="3219061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387825" y="880092"/>
                  <a:ext cx="0" cy="3219061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751579" y="880092"/>
                  <a:ext cx="0" cy="3219061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387824" y="4060277"/>
                  <a:ext cx="2363757" cy="1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Freeform 17"/>
              <p:cNvSpPr/>
              <p:nvPr/>
            </p:nvSpPr>
            <p:spPr>
              <a:xfrm>
                <a:off x="475862" y="1595562"/>
                <a:ext cx="2267339" cy="317341"/>
              </a:xfrm>
              <a:custGeom>
                <a:avLst/>
                <a:gdLst>
                  <a:gd name="connsiteX0" fmla="*/ 0 w 2267339"/>
                  <a:gd name="connsiteY0" fmla="*/ 0 h 317341"/>
                  <a:gd name="connsiteX1" fmla="*/ 298580 w 2267339"/>
                  <a:gd name="connsiteY1" fmla="*/ 317241 h 317341"/>
                  <a:gd name="connsiteX2" fmla="*/ 587829 w 2267339"/>
                  <a:gd name="connsiteY2" fmla="*/ 37323 h 317341"/>
                  <a:gd name="connsiteX3" fmla="*/ 830424 w 2267339"/>
                  <a:gd name="connsiteY3" fmla="*/ 307910 h 317341"/>
                  <a:gd name="connsiteX4" fmla="*/ 1129004 w 2267339"/>
                  <a:gd name="connsiteY4" fmla="*/ 46653 h 317341"/>
                  <a:gd name="connsiteX5" fmla="*/ 1446245 w 2267339"/>
                  <a:gd name="connsiteY5" fmla="*/ 307910 h 317341"/>
                  <a:gd name="connsiteX6" fmla="*/ 1735494 w 2267339"/>
                  <a:gd name="connsiteY6" fmla="*/ 83976 h 317341"/>
                  <a:gd name="connsiteX7" fmla="*/ 1959429 w 2267339"/>
                  <a:gd name="connsiteY7" fmla="*/ 289249 h 317341"/>
                  <a:gd name="connsiteX8" fmla="*/ 2267339 w 2267339"/>
                  <a:gd name="connsiteY8" fmla="*/ 46653 h 31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339" h="317341">
                    <a:moveTo>
                      <a:pt x="0" y="0"/>
                    </a:moveTo>
                    <a:cubicBezTo>
                      <a:pt x="100304" y="155510"/>
                      <a:pt x="200609" y="311021"/>
                      <a:pt x="298580" y="317241"/>
                    </a:cubicBezTo>
                    <a:cubicBezTo>
                      <a:pt x="396551" y="323461"/>
                      <a:pt x="499188" y="38878"/>
                      <a:pt x="587829" y="37323"/>
                    </a:cubicBezTo>
                    <a:cubicBezTo>
                      <a:pt x="676470" y="35768"/>
                      <a:pt x="740228" y="306355"/>
                      <a:pt x="830424" y="307910"/>
                    </a:cubicBezTo>
                    <a:cubicBezTo>
                      <a:pt x="920620" y="309465"/>
                      <a:pt x="1026367" y="46653"/>
                      <a:pt x="1129004" y="46653"/>
                    </a:cubicBezTo>
                    <a:cubicBezTo>
                      <a:pt x="1231641" y="46653"/>
                      <a:pt x="1345163" y="301689"/>
                      <a:pt x="1446245" y="307910"/>
                    </a:cubicBezTo>
                    <a:cubicBezTo>
                      <a:pt x="1547327" y="314131"/>
                      <a:pt x="1649963" y="87086"/>
                      <a:pt x="1735494" y="83976"/>
                    </a:cubicBezTo>
                    <a:cubicBezTo>
                      <a:pt x="1821025" y="80866"/>
                      <a:pt x="1870788" y="295469"/>
                      <a:pt x="1959429" y="289249"/>
                    </a:cubicBezTo>
                    <a:cubicBezTo>
                      <a:pt x="2048070" y="283029"/>
                      <a:pt x="2157704" y="164841"/>
                      <a:pt x="2267339" y="46653"/>
                    </a:cubicBezTo>
                  </a:path>
                </a:pathLst>
              </a:cu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624908" y="2923390"/>
                <a:ext cx="61443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928187" y="2917163"/>
                <a:ext cx="61443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1567542" y="1987462"/>
              <a:ext cx="13996" cy="195939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5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23023"/>
            <a:ext cx="8229600" cy="714095"/>
          </a:xfrm>
        </p:spPr>
        <p:txBody>
          <a:bodyPr/>
          <a:lstStyle/>
          <a:p>
            <a:r>
              <a:rPr lang="en-US" dirty="0" smtClean="0"/>
              <a:t>Characterizing Gel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075" y="1978501"/>
            <a:ext cx="2887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Quasi-static (1%/sec) uniaxial tensile testing to 500% strain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17" y="1101011"/>
            <a:ext cx="4043127" cy="32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23023"/>
            <a:ext cx="8229600" cy="714095"/>
          </a:xfrm>
        </p:spPr>
        <p:txBody>
          <a:bodyPr/>
          <a:lstStyle/>
          <a:p>
            <a:r>
              <a:rPr lang="en-US" dirty="0" smtClean="0"/>
              <a:t>Characterizing Gel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188" y="1038150"/>
            <a:ext cx="45786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Uniaxial tensile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500% strain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Quasi-static (1%/sec)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Slip-tube network model (STN)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07" y="1280375"/>
            <a:ext cx="3620278" cy="2995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7824" y="2176924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FF0000"/>
                </a:solidFill>
              </a:rPr>
              <a:t>Crosslinked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Network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8118" y="2534088"/>
                <a:ext cx="5617545" cy="1752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𝑒𝑛𝑔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0.74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𝑧𝑧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+0.61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sz="1600" i="1">
                                  <a:latin typeface="Cambria Math"/>
                                </a:rPr>
                                <m:t>−0.35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𝑐𝑟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 marL="0" indent="0" algn="ctr">
                  <a:buNone/>
                </a:pPr>
                <a:endParaRPr lang="en-US" sz="1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/>
                            </a:rPr>
                            <m:t>ε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8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𝐺</m:t>
                    </m:r>
                    <m:r>
                      <a:rPr lang="en-US" sz="1800" b="0" i="1" smtClean="0">
                        <a:latin typeface="Cambria Math"/>
                      </a:rPr>
                      <m:t>𝑒𝑙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𝑚𝑜𝑑𝑢𝑙𝑢𝑠</m:t>
                    </m:r>
                  </m:oMath>
                </a14:m>
                <a:r>
                  <a:rPr lang="en-US" sz="1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18" y="2534088"/>
                <a:ext cx="5617545" cy="1752531"/>
              </a:xfrm>
              <a:prstGeom prst="rect">
                <a:avLst/>
              </a:prstGeom>
              <a:blipFill rotWithShape="1"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98366" y="3039499"/>
            <a:ext cx="1106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23469D"/>
                </a:solidFill>
              </a:rPr>
              <a:t>Entangled</a:t>
            </a:r>
          </a:p>
          <a:p>
            <a:pPr algn="ctr"/>
            <a:r>
              <a:rPr lang="en-US" sz="1600" dirty="0" smtClean="0">
                <a:solidFill>
                  <a:srgbClr val="23469D"/>
                </a:solidFill>
              </a:rPr>
              <a:t>Chains</a:t>
            </a:r>
            <a:endParaRPr lang="en-US" sz="1600" dirty="0">
              <a:solidFill>
                <a:srgbClr val="23469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7047" y="20044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4577249"/>
            <a:ext cx="45720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77"/>
            <a:ext cx="8229600" cy="643812"/>
          </a:xfrm>
        </p:spPr>
        <p:txBody>
          <a:bodyPr>
            <a:normAutofit/>
          </a:bodyPr>
          <a:lstStyle/>
          <a:p>
            <a:r>
              <a:rPr lang="en-US" dirty="0" smtClean="0"/>
              <a:t>Overview &amp; Applications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4425" y="808881"/>
            <a:ext cx="3092321" cy="35642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1" y="920297"/>
            <a:ext cx="2064260" cy="15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3" y="2685429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41615" y="1335322"/>
            <a:ext cx="4040155" cy="680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unable solute transport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Right Arrow 9"/>
          <p:cNvSpPr/>
          <p:nvPr/>
        </p:nvSpPr>
        <p:spPr>
          <a:xfrm rot="20510154">
            <a:off x="3498980" y="1562551"/>
            <a:ext cx="1180319" cy="5884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102878">
            <a:off x="3498623" y="2784321"/>
            <a:ext cx="1180319" cy="5884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16260" y="3068127"/>
            <a:ext cx="364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Mechanical </a:t>
            </a:r>
            <a:r>
              <a:rPr lang="en-US" sz="2400" dirty="0" smtClean="0"/>
              <a:t>Robustness</a:t>
            </a:r>
            <a:endParaRPr lang="en-US" sz="24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38529" y="2222903"/>
            <a:ext cx="172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Coupled</a:t>
            </a:r>
            <a:endParaRPr lang="en-US" sz="2800" b="1" dirty="0"/>
          </a:p>
        </p:txBody>
      </p:sp>
      <p:sp>
        <p:nvSpPr>
          <p:cNvPr id="14" name="Up-Down Arrow 13"/>
          <p:cNvSpPr/>
          <p:nvPr/>
        </p:nvSpPr>
        <p:spPr>
          <a:xfrm>
            <a:off x="6568740" y="1948470"/>
            <a:ext cx="382559" cy="113008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32354"/>
            <a:ext cx="8229600" cy="779409"/>
          </a:xfrm>
        </p:spPr>
        <p:txBody>
          <a:bodyPr/>
          <a:lstStyle/>
          <a:p>
            <a:r>
              <a:rPr lang="en-US" dirty="0" smtClean="0"/>
              <a:t>SAXS 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"/>
          <a:stretch/>
        </p:blipFill>
        <p:spPr bwMode="auto">
          <a:xfrm>
            <a:off x="813730" y="746448"/>
            <a:ext cx="2815878" cy="36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88229" y="2211355"/>
            <a:ext cx="1856791" cy="811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5020" y="2108716"/>
            <a:ext cx="218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network connectivity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73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449"/>
          </a:xfrm>
        </p:spPr>
        <p:txBody>
          <a:bodyPr/>
          <a:lstStyle/>
          <a:p>
            <a:r>
              <a:rPr lang="en-US" dirty="0" smtClean="0"/>
              <a:t>Structural Characterization via SAXS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4" y="874162"/>
            <a:ext cx="3440902" cy="351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77" y="940737"/>
            <a:ext cx="3237917" cy="32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 rot="3180000">
            <a:off x="5047862" y="1828799"/>
            <a:ext cx="139959" cy="65181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7841" y="2090768"/>
            <a:ext cx="82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PS</a:t>
            </a:r>
            <a:r>
              <a:rPr lang="en-US" baseline="-25000" dirty="0" smtClean="0"/>
              <a:t>-PS</a:t>
            </a:r>
            <a:endParaRPr lang="en-US" baseline="-25000" dirty="0"/>
          </a:p>
        </p:txBody>
      </p:sp>
      <p:cxnSp>
        <p:nvCxnSpPr>
          <p:cNvPr id="9" name="Straight Arrow Connector 8"/>
          <p:cNvCxnSpPr>
            <a:stCxn id="4100" idx="0"/>
          </p:cNvCxnSpPr>
          <p:nvPr/>
        </p:nvCxnSpPr>
        <p:spPr>
          <a:xfrm flipV="1">
            <a:off x="1819468" y="2350743"/>
            <a:ext cx="0" cy="686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99" y="3037250"/>
            <a:ext cx="871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335762" y="2994292"/>
            <a:ext cx="0" cy="41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6595" y="3346297"/>
            <a:ext cx="51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cr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38602" y="3055663"/>
            <a:ext cx="136076" cy="14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15722"/>
            <a:ext cx="8229600" cy="665413"/>
          </a:xfrm>
        </p:spPr>
        <p:txBody>
          <a:bodyPr/>
          <a:lstStyle/>
          <a:p>
            <a:r>
              <a:rPr lang="en-US" dirty="0" smtClean="0"/>
              <a:t>Additional SAXS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230" y="844967"/>
            <a:ext cx="2627313" cy="477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p</a:t>
            </a:r>
            <a:r>
              <a:rPr lang="en-US" dirty="0" smtClean="0"/>
              <a:t>= 10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5" y="1332912"/>
            <a:ext cx="2859228" cy="29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4559" y="844967"/>
            <a:ext cx="2627313" cy="47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p</a:t>
            </a:r>
            <a:r>
              <a:rPr lang="en-US" dirty="0" smtClean="0"/>
              <a:t>= 30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32" y="1332912"/>
            <a:ext cx="2834640" cy="28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4"/>
            <a:ext cx="8229600" cy="788740"/>
          </a:xfrm>
        </p:spPr>
        <p:txBody>
          <a:bodyPr/>
          <a:lstStyle/>
          <a:p>
            <a:r>
              <a:rPr lang="en-US" dirty="0" smtClean="0"/>
              <a:t>Additional Stress-strain Profiles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742"/>
            <a:ext cx="3459023" cy="297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79" y="1359538"/>
            <a:ext cx="3325656" cy="28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0420" y="882289"/>
            <a:ext cx="3049826" cy="477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p</a:t>
            </a:r>
            <a:r>
              <a:rPr lang="en-US" dirty="0" smtClean="0"/>
              <a:t>= 10 </a:t>
            </a:r>
            <a:r>
              <a:rPr lang="en-US" dirty="0" err="1" smtClean="0"/>
              <a:t>wt</a:t>
            </a:r>
            <a:r>
              <a:rPr lang="en-US" dirty="0" smtClean="0"/>
              <a:t>%, 1 </a:t>
            </a:r>
            <a:r>
              <a:rPr lang="en-US" dirty="0" err="1" smtClean="0"/>
              <a:t>wt</a:t>
            </a:r>
            <a:r>
              <a:rPr lang="en-US" dirty="0" smtClean="0"/>
              <a:t>% AOT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62769" y="882289"/>
            <a:ext cx="3176366" cy="477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/>
              <a:t>W</a:t>
            </a:r>
            <a:r>
              <a:rPr lang="en-US" baseline="-25000" dirty="0" err="1" smtClean="0"/>
              <a:t>p</a:t>
            </a:r>
            <a:r>
              <a:rPr lang="en-US" dirty="0" smtClean="0"/>
              <a:t>= 30 </a:t>
            </a:r>
            <a:r>
              <a:rPr lang="en-US" dirty="0" err="1" smtClean="0"/>
              <a:t>wt</a:t>
            </a:r>
            <a:r>
              <a:rPr lang="en-US" dirty="0" smtClean="0"/>
              <a:t>%, 1 </a:t>
            </a:r>
            <a:r>
              <a:rPr lang="en-US" dirty="0" err="1" smtClean="0"/>
              <a:t>wt</a:t>
            </a:r>
            <a:r>
              <a:rPr lang="en-US" dirty="0" smtClean="0"/>
              <a:t>% AOT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4362"/>
            <a:ext cx="8229600" cy="742087"/>
          </a:xfrm>
        </p:spPr>
        <p:txBody>
          <a:bodyPr/>
          <a:lstStyle/>
          <a:p>
            <a:r>
              <a:rPr lang="en-US" dirty="0" smtClean="0"/>
              <a:t>Gel Swelling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650" y="1124158"/>
            <a:ext cx="1903444" cy="3019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err="1" smtClean="0"/>
              <a:t>W</a:t>
            </a:r>
            <a:r>
              <a:rPr lang="en-US" i="1" baseline="-25000" dirty="0" err="1" smtClean="0"/>
              <a:t>tri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100 </a:t>
            </a:r>
            <a:r>
              <a:rPr lang="en-US" dirty="0" err="1"/>
              <a:t>wt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r>
              <a:rPr lang="en-US" dirty="0" smtClean="0"/>
              <a:t>▼ </a:t>
            </a:r>
            <a:r>
              <a:rPr lang="en-US" dirty="0"/>
              <a:t>90 </a:t>
            </a:r>
            <a:r>
              <a:rPr lang="en-US" dirty="0" err="1"/>
              <a:t>wt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r>
              <a:rPr lang="en-US" dirty="0" smtClean="0"/>
              <a:t>▲ </a:t>
            </a:r>
            <a:r>
              <a:rPr lang="en-US" dirty="0"/>
              <a:t>80 </a:t>
            </a:r>
            <a:r>
              <a:rPr lang="en-US" dirty="0" err="1"/>
              <a:t>wt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r>
              <a:rPr lang="en-US" dirty="0" smtClean="0"/>
              <a:t>♦ </a:t>
            </a:r>
            <a:r>
              <a:rPr lang="en-US" dirty="0"/>
              <a:t>70 </a:t>
            </a:r>
            <a:r>
              <a:rPr lang="en-US" dirty="0" err="1"/>
              <a:t>wt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r>
              <a:rPr lang="en-US" dirty="0" smtClean="0"/>
              <a:t>■ </a:t>
            </a:r>
            <a:r>
              <a:rPr lang="en-US" dirty="0"/>
              <a:t>60 </a:t>
            </a:r>
            <a:r>
              <a:rPr lang="en-US" dirty="0" err="1"/>
              <a:t>wt</a:t>
            </a:r>
            <a:r>
              <a:rPr lang="en-US" dirty="0" smtClean="0"/>
              <a:t>%</a:t>
            </a:r>
          </a:p>
          <a:p>
            <a:pPr marL="0" indent="0" algn="ctr">
              <a:buNone/>
            </a:pPr>
            <a:r>
              <a:rPr lang="en-US" dirty="0" smtClean="0"/>
              <a:t>● </a:t>
            </a:r>
            <a:r>
              <a:rPr lang="en-US" dirty="0"/>
              <a:t>50 </a:t>
            </a:r>
            <a:r>
              <a:rPr lang="en-US" dirty="0" err="1"/>
              <a:t>wt</a:t>
            </a:r>
            <a:r>
              <a:rPr lang="en-US" dirty="0" smtClean="0"/>
              <a:t>%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7" y="746449"/>
            <a:ext cx="4464094" cy="373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4"/>
            <a:ext cx="8229600" cy="686104"/>
          </a:xfrm>
        </p:spPr>
        <p:txBody>
          <a:bodyPr/>
          <a:lstStyle/>
          <a:p>
            <a:r>
              <a:rPr lang="en-US" dirty="0" smtClean="0"/>
              <a:t>Additional Release Profiles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69" y="947637"/>
            <a:ext cx="2743200" cy="218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339" y="3181494"/>
            <a:ext cx="123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6.6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2" y="947637"/>
            <a:ext cx="2743200" cy="23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5886" y="3253603"/>
            <a:ext cx="14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15.6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6705" y="3768273"/>
            <a:ext cx="7071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Experimental (points):○ </a:t>
            </a:r>
            <a:r>
              <a:rPr lang="en-US" dirty="0" err="1"/>
              <a:t>squalane</a:t>
            </a:r>
            <a:r>
              <a:rPr lang="en-US" dirty="0"/>
              <a:t>, □ 200 PO, Δ 380 </a:t>
            </a:r>
            <a:r>
              <a:rPr lang="en-US" dirty="0" smtClean="0"/>
              <a:t>PO</a:t>
            </a:r>
          </a:p>
          <a:p>
            <a:pPr algn="ctr"/>
            <a:r>
              <a:rPr lang="en-US" dirty="0" smtClean="0"/>
              <a:t>Model Fits (lines): Dotted  </a:t>
            </a:r>
            <a:r>
              <a:rPr lang="en-US" dirty="0" err="1" smtClean="0"/>
              <a:t>squalane</a:t>
            </a:r>
            <a:r>
              <a:rPr lang="en-US" dirty="0" smtClean="0"/>
              <a:t>, Dashed 200 PO, Solid 380 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7788"/>
          </a:xfrm>
        </p:spPr>
        <p:txBody>
          <a:bodyPr/>
          <a:lstStyle/>
          <a:p>
            <a:r>
              <a:rPr lang="en-US" dirty="0" smtClean="0"/>
              <a:t>Diffusion Model Derivation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959666"/>
                <a:ext cx="9050694" cy="30191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𝑠𝐸𝑂𝐶</m:t>
                    </m:r>
                    <m:r>
                      <a:rPr lang="en-US" sz="1800" b="0" i="1" smtClean="0">
                        <a:latin typeface="Cambria Math"/>
                      </a:rPr>
                      <m:t>: </m:t>
                    </m:r>
                    <m:r>
                      <a:rPr lang="en-US" sz="18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constant properties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𝑁𝑆</m:t>
                    </m:r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</a:rPr>
                      <m:t>𝐹𝑖𝑐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latin typeface="Cambria Math"/>
                      </a:rPr>
                      <m:t>: </m:t>
                    </m:r>
                    <m:r>
                      <a:rPr lang="en-US" sz="18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𝜌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𝛼𝛽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Simplify based on problem setting</a:t>
                </a:r>
              </a:p>
              <a:p>
                <a:r>
                  <a:rPr lang="en-US" sz="1800" i="1" dirty="0">
                    <a:ea typeface="Cambria Math" panose="02040503050406030204" pitchFamily="18" charset="0"/>
                  </a:rPr>
                  <a:t>2</a:t>
                </a:r>
                <a:r>
                  <a:rPr lang="en-US" sz="1800" i="1" dirty="0" smtClean="0">
                    <a:ea typeface="Cambria Math" panose="02040503050406030204" pitchFamily="18" charset="0"/>
                  </a:rPr>
                  <a:t>D Diffusion: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𝛼𝛽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59666"/>
                <a:ext cx="9050694" cy="3019137"/>
              </a:xfrm>
              <a:blipFill rotWithShape="1">
                <a:blip r:embed="rId2"/>
                <a:stretch>
                  <a:fillRect l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457"/>
          </a:xfrm>
        </p:spPr>
        <p:txBody>
          <a:bodyPr/>
          <a:lstStyle/>
          <a:p>
            <a:r>
              <a:rPr lang="en-US" dirty="0" smtClean="0"/>
              <a:t>Scaling of Diffusion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6988"/>
                <a:ext cx="8229600" cy="3019137"/>
              </a:xfrm>
            </p:spPr>
            <p:txBody>
              <a:bodyPr/>
              <a:lstStyle/>
              <a:p>
                <a:r>
                  <a:rPr lang="en-US" sz="1800" i="1" dirty="0">
                    <a:ea typeface="Cambria Math" panose="02040503050406030204" pitchFamily="18" charset="0"/>
                  </a:rPr>
                  <a:t>2D Diffusion: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𝛼𝛽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half thickness</a:t>
                </a:r>
              </a:p>
              <a:p>
                <a:r>
                  <a:rPr lang="en-US" sz="2000" dirty="0" smtClean="0"/>
                  <a:t>Scaled version: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sz="2000" dirty="0" smtClean="0"/>
                  <a:t>1D Diffusion: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≈0.02</m:t>
                    </m:r>
                  </m:oMath>
                </a14:m>
                <a:endParaRPr lang="en-US" sz="16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6988"/>
                <a:ext cx="8229600" cy="3019137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8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4362"/>
            <a:ext cx="8229600" cy="723426"/>
          </a:xfrm>
        </p:spPr>
        <p:txBody>
          <a:bodyPr/>
          <a:lstStyle/>
          <a:p>
            <a:r>
              <a:rPr lang="en-US" dirty="0" smtClean="0"/>
              <a:t>Solving 1D Diffusion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9960" y="987657"/>
                <a:ext cx="5029200" cy="33324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1800" dirty="0" smtClean="0"/>
                  <a:t>IC: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=1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800" dirty="0" smtClean="0"/>
                  <a:t>BC#1: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(0,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(0,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/>
                      </a:rPr>
                      <m:t>=0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BC#2: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=−</m:t>
                    </m:r>
                    <m:r>
                      <a:rPr lang="en-US" sz="1800" i="1">
                        <a:latin typeface="Cambria Math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(1,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/>
                      </a:rPr>
                      <m:t>=−</m:t>
                    </m:r>
                    <m:r>
                      <a:rPr lang="en-US" sz="1800" i="1">
                        <a:latin typeface="Cambria Math"/>
                      </a:rPr>
                      <m:t>𝐵𝑖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(1,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=0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1600" dirty="0" smtClean="0"/>
                  <a:t>*Assume Bi&gt;&gt;&gt;1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60" y="987657"/>
                <a:ext cx="5029200" cy="33324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34" y="1016486"/>
            <a:ext cx="25241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780"/>
          </a:xfrm>
        </p:spPr>
        <p:txBody>
          <a:bodyPr/>
          <a:lstStyle/>
          <a:p>
            <a:r>
              <a:rPr lang="en-US" dirty="0" smtClean="0"/>
              <a:t>Forms of the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5487"/>
                <a:ext cx="8229600" cy="11117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(−1)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(2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−1)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(2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−1)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𝑐𝑜𝑠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(2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−1)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r>
                  <a:rPr lang="en-US" sz="1600" dirty="0" smtClean="0"/>
                  <a:t>Approximate using n=1 term (b/c exponential decay, n=1 dominates)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5487"/>
                <a:ext cx="8229600" cy="111173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86234" y="2996865"/>
                <a:ext cx="2462405" cy="71731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34" y="2996865"/>
                <a:ext cx="2462405" cy="717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4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76"/>
            <a:ext cx="8229600" cy="741504"/>
          </a:xfrm>
        </p:spPr>
        <p:txBody>
          <a:bodyPr/>
          <a:lstStyle/>
          <a:p>
            <a:r>
              <a:rPr lang="en-US" dirty="0" smtClean="0"/>
              <a:t>Our Approaches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9837" y="1744824"/>
            <a:ext cx="3331028" cy="15582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2392" y="1744823"/>
            <a:ext cx="3331028" cy="15582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39" y="1913577"/>
            <a:ext cx="3503041" cy="1293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Blend triblock/</a:t>
            </a:r>
            <a:r>
              <a:rPr lang="en-US" dirty="0" err="1" smtClean="0"/>
              <a:t>diblock</a:t>
            </a:r>
            <a:r>
              <a:rPr lang="en-US" dirty="0" smtClean="0"/>
              <a:t>      copolymers at constant polymer concentration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2392" y="2298021"/>
            <a:ext cx="333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spcBef>
                <a:spcPct val="20000"/>
              </a:spcBef>
              <a:buFont typeface="Arial"/>
            </a:pPr>
            <a:r>
              <a:rPr lang="en-US" sz="2400" dirty="0" smtClean="0"/>
              <a:t>Alter </a:t>
            </a:r>
            <a:r>
              <a:rPr lang="en-US" sz="2400" dirty="0"/>
              <a:t>solvent </a:t>
            </a:r>
            <a:r>
              <a:rPr lang="en-US" sz="2400" dirty="0" smtClean="0"/>
              <a:t>viscosity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8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0"/>
            <a:ext cx="8229600" cy="857250"/>
          </a:xfrm>
        </p:spPr>
        <p:txBody>
          <a:bodyPr/>
          <a:lstStyle/>
          <a:p>
            <a:r>
              <a:rPr lang="en-US" dirty="0" smtClean="0"/>
              <a:t>SAXS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5487"/>
                <a:ext cx="8229600" cy="25952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𝑅𝑀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∆</m:t>
                        </m:r>
                        <m:r>
                          <a:rPr lang="en-US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𝑅𝑀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𝑅𝑀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∆</m:t>
                        </m:r>
                        <m:r>
                          <a:rPr lang="en-US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𝑏𝑘𝑔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err="1"/>
                  <a:t>Δ</a:t>
                </a:r>
                <a:r>
                  <a:rPr lang="en-US" sz="2000" i="1" dirty="0" err="1"/>
                  <a:t>ρ</a:t>
                </a:r>
                <a:r>
                  <a:rPr lang="en-US" sz="2000" i="1" baseline="-25000" dirty="0" err="1"/>
                  <a:t>i</a:t>
                </a:r>
                <a:r>
                  <a:rPr lang="en-US" sz="2000" i="1" baseline="-25000" dirty="0" smtClean="0"/>
                  <a:t>­</a:t>
                </a:r>
                <a:r>
                  <a:rPr lang="en-US" sz="2000" dirty="0" smtClean="0"/>
                  <a:t> accounts for scattering density contrast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𝑞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(</a:t>
                </a:r>
                <a:r>
                  <a:rPr lang="en-US" sz="2000" i="1" dirty="0"/>
                  <a:t>q</a:t>
                </a:r>
                <a:r>
                  <a:rPr lang="en-US" sz="2000" dirty="0"/>
                  <a:t>-dependent form </a:t>
                </a:r>
                <a:r>
                  <a:rPr lang="en-US" sz="2000" dirty="0" smtClean="0"/>
                  <a:t>factor)</a:t>
                </a:r>
              </a:p>
              <a:p>
                <a:r>
                  <a:rPr lang="en-US" sz="2000" i="1" dirty="0" err="1"/>
                  <a:t>S</a:t>
                </a:r>
                <a:r>
                  <a:rPr lang="en-US" sz="2000" i="1" baseline="-25000" dirty="0" err="1"/>
                  <a:t>cr</a:t>
                </a:r>
                <a:r>
                  <a:rPr lang="en-US" sz="2000" dirty="0"/>
                  <a:t>(</a:t>
                </a:r>
                <a:r>
                  <a:rPr lang="en-US" sz="2000" i="1" dirty="0"/>
                  <a:t>q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is crosslink </a:t>
                </a:r>
                <a:r>
                  <a:rPr lang="en-US" sz="2000" dirty="0"/>
                  <a:t>domain structure factor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5487"/>
                <a:ext cx="8229600" cy="2595298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4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Exchanging Triblock/</a:t>
            </a:r>
            <a:r>
              <a:rPr lang="en-US" dirty="0" err="1"/>
              <a:t>D</a:t>
            </a:r>
            <a:r>
              <a:rPr lang="en-US" dirty="0" err="1" smtClean="0"/>
              <a:t>iblock</a:t>
            </a:r>
            <a:r>
              <a:rPr lang="en-US" dirty="0" smtClean="0"/>
              <a:t> Copolymers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5" y="857250"/>
            <a:ext cx="4694327" cy="2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449906"/>
            <a:ext cx="3063391" cy="16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6" y="3460468"/>
            <a:ext cx="81692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65"/>
            <a:ext cx="8229600" cy="783771"/>
          </a:xfrm>
        </p:spPr>
        <p:txBody>
          <a:bodyPr/>
          <a:lstStyle/>
          <a:p>
            <a:r>
              <a:rPr lang="en-US" dirty="0" smtClean="0"/>
              <a:t>Effects on Gel Network 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9" y="768306"/>
            <a:ext cx="3680322" cy="36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804"/>
          </a:xfrm>
        </p:spPr>
        <p:txBody>
          <a:bodyPr>
            <a:normAutofit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tri</a:t>
            </a:r>
            <a:r>
              <a:rPr lang="en-US" dirty="0" smtClean="0"/>
              <a:t> on Stress-Strain Behavior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/>
          <a:stretch/>
        </p:blipFill>
        <p:spPr bwMode="auto">
          <a:xfrm>
            <a:off x="1400656" y="914399"/>
            <a:ext cx="4144868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8409" y="1992286"/>
            <a:ext cx="264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= 20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</a:p>
          <a:p>
            <a:pPr algn="ctr"/>
            <a:r>
              <a:rPr lang="en-US" dirty="0" err="1" smtClean="0"/>
              <a:t>W</a:t>
            </a:r>
            <a:r>
              <a:rPr lang="en-US" baseline="-25000" dirty="0" err="1" smtClean="0"/>
              <a:t>tri</a:t>
            </a:r>
            <a:r>
              <a:rPr lang="en-US" dirty="0" smtClean="0"/>
              <a:t> as indicated</a:t>
            </a:r>
          </a:p>
          <a:p>
            <a:pPr algn="ctr"/>
            <a:r>
              <a:rPr lang="en-US" dirty="0" smtClean="0"/>
              <a:t>Data fit to 300%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457"/>
          </a:xfrm>
        </p:spPr>
        <p:txBody>
          <a:bodyPr>
            <a:normAutofit/>
          </a:bodyPr>
          <a:lstStyle/>
          <a:p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tri</a:t>
            </a:r>
            <a:r>
              <a:rPr lang="en-US" dirty="0" smtClean="0"/>
              <a:t> on Gel Stiffness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52" y="863535"/>
            <a:ext cx="383509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39" y="79007"/>
            <a:ext cx="8229600" cy="723426"/>
          </a:xfrm>
        </p:spPr>
        <p:txBody>
          <a:bodyPr>
            <a:normAutofit/>
          </a:bodyPr>
          <a:lstStyle/>
          <a:p>
            <a:r>
              <a:rPr lang="en-US" dirty="0" smtClean="0"/>
              <a:t>Retained Mass Profiles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0" y="985637"/>
            <a:ext cx="3802581" cy="31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81439" y="3425911"/>
                <a:ext cx="2787012" cy="64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𝑘𝑡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439" y="3425911"/>
                <a:ext cx="2787012" cy="648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2" y="1254482"/>
            <a:ext cx="2001027" cy="18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27" y="13693"/>
            <a:ext cx="8229600" cy="667442"/>
          </a:xfrm>
        </p:spPr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tri</a:t>
            </a:r>
            <a:r>
              <a:rPr lang="en-US" dirty="0" smtClean="0"/>
              <a:t> on Transport Rate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7" y="1085308"/>
            <a:ext cx="3381602" cy="30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04" y="1174588"/>
            <a:ext cx="3291840" cy="29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cknell Brand Colors">
      <a:dk1>
        <a:sysClr val="windowText" lastClr="000000"/>
      </a:dk1>
      <a:lt1>
        <a:srgbClr val="FFFFFF"/>
      </a:lt1>
      <a:dk2>
        <a:srgbClr val="003865"/>
      </a:dk2>
      <a:lt2>
        <a:srgbClr val="D9D9D6"/>
      </a:lt2>
      <a:accent1>
        <a:srgbClr val="E87722"/>
      </a:accent1>
      <a:accent2>
        <a:srgbClr val="FFA300"/>
      </a:accent2>
      <a:accent3>
        <a:srgbClr val="0082BA"/>
      </a:accent3>
      <a:accent4>
        <a:srgbClr val="59CBE8"/>
      </a:accent4>
      <a:accent5>
        <a:srgbClr val="A7A8AA"/>
      </a:accent5>
      <a:accent6>
        <a:srgbClr val="E8772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1361</Words>
  <Application>Microsoft Office PowerPoint</Application>
  <PresentationFormat>On-screen Show (16:9)</PresentationFormat>
  <Paragraphs>118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Overview &amp; Applications</vt:lpstr>
      <vt:lpstr>Our Approaches</vt:lpstr>
      <vt:lpstr>Exchanging Triblock/Diblock Copolymers</vt:lpstr>
      <vt:lpstr>Effects on Gel Network Structure</vt:lpstr>
      <vt:lpstr>Effect of Wtri on Stress-Strain Behavior</vt:lpstr>
      <vt:lpstr>Effect of Wtri on Gel Stiffness</vt:lpstr>
      <vt:lpstr>Retained Mass Profiles</vt:lpstr>
      <vt:lpstr>Effect of Wtri on Transport Rate</vt:lpstr>
      <vt:lpstr>Altering Solvent Viscosity</vt:lpstr>
      <vt:lpstr>Effect of Viscosity on Stress-Strain Behavior</vt:lpstr>
      <vt:lpstr>Effect of Viscosity on Gel Stiffness</vt:lpstr>
      <vt:lpstr>Effect of Viscosity on Retained Mass Profiles</vt:lpstr>
      <vt:lpstr>Gel Diffusivities</vt:lpstr>
      <vt:lpstr>Conclusions</vt:lpstr>
      <vt:lpstr>Acknowledgements</vt:lpstr>
      <vt:lpstr>Measuring Solute Transport</vt:lpstr>
      <vt:lpstr>Characterizing Gel Mechanics</vt:lpstr>
      <vt:lpstr>Characterizing Gel Mechanics</vt:lpstr>
      <vt:lpstr>SAXS Results</vt:lpstr>
      <vt:lpstr>Structural Characterization via SAXS</vt:lpstr>
      <vt:lpstr>Additional SAXS Profiles</vt:lpstr>
      <vt:lpstr>Additional Stress-strain Profiles</vt:lpstr>
      <vt:lpstr>Gel Swelling</vt:lpstr>
      <vt:lpstr>Additional Release Profiles</vt:lpstr>
      <vt:lpstr>Diffusion Model Derivation</vt:lpstr>
      <vt:lpstr>Scaling of Diffusion Model</vt:lpstr>
      <vt:lpstr>Solving 1D Diffusion</vt:lpstr>
      <vt:lpstr>Forms of the Solution</vt:lpstr>
      <vt:lpstr>SAXS Model</vt:lpstr>
    </vt:vector>
  </TitlesOfParts>
  <Company>Bucknell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 / CCS</dc:creator>
  <cp:lastModifiedBy>Engineer</cp:lastModifiedBy>
  <cp:revision>248</cp:revision>
  <cp:lastPrinted>2017-06-12T18:20:05Z</cp:lastPrinted>
  <dcterms:created xsi:type="dcterms:W3CDTF">2016-03-30T20:23:03Z</dcterms:created>
  <dcterms:modified xsi:type="dcterms:W3CDTF">2021-04-06T18:31:50Z</dcterms:modified>
</cp:coreProperties>
</file>